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500" r:id="rId1"/>
  </p:sldMasterIdLst>
  <p:notesMasterIdLst>
    <p:notesMasterId r:id="rId39"/>
  </p:notesMasterIdLst>
  <p:handoutMasterIdLst>
    <p:handoutMasterId r:id="rId40"/>
  </p:handoutMasterIdLst>
  <p:sldIdLst>
    <p:sldId id="256" r:id="rId2"/>
    <p:sldId id="257" r:id="rId3"/>
    <p:sldId id="258" r:id="rId4"/>
    <p:sldId id="259" r:id="rId5"/>
    <p:sldId id="260" r:id="rId6"/>
    <p:sldId id="276" r:id="rId7"/>
    <p:sldId id="277" r:id="rId8"/>
    <p:sldId id="278" r:id="rId9"/>
    <p:sldId id="266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305" r:id="rId19"/>
    <p:sldId id="287" r:id="rId20"/>
    <p:sldId id="288" r:id="rId21"/>
    <p:sldId id="289" r:id="rId22"/>
    <p:sldId id="290" r:id="rId23"/>
    <p:sldId id="293" r:id="rId24"/>
    <p:sldId id="294" r:id="rId25"/>
    <p:sldId id="307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8" r:id="rId35"/>
    <p:sldId id="303" r:id="rId36"/>
    <p:sldId id="309" r:id="rId37"/>
    <p:sldId id="304" r:id="rId38"/>
  </p:sldIdLst>
  <p:sldSz cx="12188825" cy="6858000"/>
  <p:notesSz cx="6858000" cy="9144000"/>
  <p:defaultTextStyle>
    <a:defPPr>
      <a:defRPr lang="en-US"/>
    </a:defPPr>
    <a:lvl1pPr marL="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6" userDrawn="1">
          <p15:clr>
            <a:srgbClr val="A4A3A4"/>
          </p15:clr>
        </p15:guide>
        <p15:guide id="3" pos="143" userDrawn="1">
          <p15:clr>
            <a:srgbClr val="A4A3A4"/>
          </p15:clr>
        </p15:guide>
        <p15:guide id="4" pos="7535" userDrawn="1">
          <p15:clr>
            <a:srgbClr val="A4A3A4"/>
          </p15:clr>
        </p15:guide>
        <p15:guide id="5" orient="horz" pos="39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D8E"/>
    <a:srgbClr val="DDB445"/>
    <a:srgbClr val="051222"/>
    <a:srgbClr val="E9A14A"/>
    <a:srgbClr val="927FBF"/>
    <a:srgbClr val="7EB761"/>
    <a:srgbClr val="379CC3"/>
    <a:srgbClr val="721E1F"/>
    <a:srgbClr val="BE5440"/>
    <a:srgbClr val="781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93" autoAdjust="0"/>
    <p:restoredTop sz="89150" autoAdjust="0"/>
  </p:normalViewPr>
  <p:slideViewPr>
    <p:cSldViewPr snapToObjects="1">
      <p:cViewPr varScale="1">
        <p:scale>
          <a:sx n="98" d="100"/>
          <a:sy n="98" d="100"/>
        </p:scale>
        <p:origin x="1014" y="90"/>
      </p:cViewPr>
      <p:guideLst>
        <p:guide orient="horz" pos="696"/>
        <p:guide pos="143"/>
        <p:guide pos="7535"/>
        <p:guide orient="horz" pos="39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C3C119-78A7-1246-8D8F-33AEF65602F7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58E12-B52C-6D4C-AFCC-CA08695984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054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F682F0-DFDD-9D47-904F-863866E342F8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DA54F2-9768-BB4D-944F-81B872D1A0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00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National Aeronautics and Space Administration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A54F2-9768-BB4D-944F-81B872D1A08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76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A54F2-9768-BB4D-944F-81B872D1A08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595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A54F2-9768-BB4D-944F-81B872D1A08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54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A54F2-9768-BB4D-944F-81B872D1A08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81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A54F2-9768-BB4D-944F-81B872D1A08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300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A54F2-9768-BB4D-944F-81B872D1A08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08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8" t="63329" r="8769" b="5508"/>
          <a:stretch/>
        </p:blipFill>
        <p:spPr>
          <a:xfrm>
            <a:off x="-1652" y="-1"/>
            <a:ext cx="12190477" cy="4606401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869242" y="4809507"/>
            <a:ext cx="9597290" cy="730682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3200">
                <a:latin typeface="+mn-lt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350" y="4923727"/>
            <a:ext cx="1573874" cy="1573874"/>
          </a:xfrm>
          <a:prstGeom prst="rect">
            <a:avLst/>
          </a:prstGeom>
        </p:spPr>
      </p:pic>
      <p:sp>
        <p:nvSpPr>
          <p:cNvPr id="1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868574" y="5636267"/>
            <a:ext cx="9598611" cy="439738"/>
          </a:xfrm>
        </p:spPr>
        <p:txBody>
          <a:bodyPr anchor="ctr">
            <a:noAutofit/>
          </a:bodyPr>
          <a:lstStyle>
            <a:lvl1pPr marL="146278" indent="0">
              <a:buFontTx/>
              <a:buNone/>
              <a:defRPr sz="2000">
                <a:latin typeface="+mn-lt"/>
              </a:defRPr>
            </a:lvl1pPr>
            <a:lvl2pPr marL="365696" indent="0">
              <a:buFontTx/>
              <a:buNone/>
              <a:defRPr sz="1600">
                <a:latin typeface="+mn-lt"/>
              </a:defRPr>
            </a:lvl2pPr>
            <a:lvl3pPr marL="731392" indent="0">
              <a:buFontTx/>
              <a:buNone/>
              <a:defRPr sz="1600">
                <a:latin typeface="+mn-lt"/>
              </a:defRPr>
            </a:lvl3pPr>
            <a:lvl4pPr marL="975189" indent="0">
              <a:buFontTx/>
              <a:buNone/>
              <a:defRPr sz="1600">
                <a:latin typeface="+mn-lt"/>
              </a:defRPr>
            </a:lvl4pPr>
            <a:lvl5pPr marL="1340885" indent="0">
              <a:buFontTx/>
              <a:buNone/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868574" y="6172083"/>
            <a:ext cx="9598611" cy="439738"/>
          </a:xfrm>
        </p:spPr>
        <p:txBody>
          <a:bodyPr anchor="ctr">
            <a:noAutofit/>
          </a:bodyPr>
          <a:lstStyle>
            <a:lvl1pPr marL="146278" indent="0">
              <a:buFontTx/>
              <a:buNone/>
              <a:defRPr sz="2000">
                <a:latin typeface="+mn-lt"/>
              </a:defRPr>
            </a:lvl1pPr>
            <a:lvl2pPr marL="365696" indent="0">
              <a:buFontTx/>
              <a:buNone/>
              <a:defRPr sz="1600">
                <a:latin typeface="+mn-lt"/>
              </a:defRPr>
            </a:lvl2pPr>
            <a:lvl3pPr marL="731392" indent="0">
              <a:buFontTx/>
              <a:buNone/>
              <a:defRPr sz="1600">
                <a:latin typeface="+mn-lt"/>
              </a:defRPr>
            </a:lvl3pPr>
            <a:lvl4pPr marL="975189" indent="0">
              <a:buFontTx/>
              <a:buNone/>
              <a:defRPr sz="1600">
                <a:latin typeface="+mn-lt"/>
              </a:defRPr>
            </a:lvl4pPr>
            <a:lvl5pPr marL="1340885" indent="0">
              <a:buFontTx/>
              <a:buNone/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 flipV="1">
            <a:off x="-64" y="4606401"/>
            <a:ext cx="121889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5" descr="NASA insigniaCMYK"/>
          <p:cNvPicPr preferRelativeResize="0"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7470" y="76200"/>
            <a:ext cx="951111" cy="761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Rectangle 21"/>
          <p:cNvSpPr/>
          <p:nvPr userDrawn="1"/>
        </p:nvSpPr>
        <p:spPr>
          <a:xfrm>
            <a:off x="147350" y="304800"/>
            <a:ext cx="2975262" cy="304800"/>
          </a:xfrm>
          <a:prstGeom prst="rect">
            <a:avLst/>
          </a:prstGeom>
          <a:solidFill>
            <a:srgbClr val="721E1F"/>
          </a:solidFill>
          <a:ln>
            <a:noFill/>
          </a:ln>
          <a:effectLst>
            <a:glow rad="444500">
              <a:srgbClr val="721E1F">
                <a:alpha val="40000"/>
              </a:srgbClr>
            </a:glow>
            <a:softEdge rad="63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 userDrawn="1"/>
        </p:nvSpPr>
        <p:spPr>
          <a:xfrm>
            <a:off x="147350" y="318580"/>
            <a:ext cx="3295938" cy="2769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National</a:t>
            </a:r>
            <a:r>
              <a:rPr lang="en-US" sz="1000" baseline="0" dirty="0">
                <a:solidFill>
                  <a:schemeClr val="bg1"/>
                </a:solidFill>
                <a:latin typeface="Arial"/>
                <a:cs typeface="Arial"/>
              </a:rPr>
              <a:t> Aeronautics and Space Administration</a:t>
            </a:r>
            <a:endParaRPr lang="en-US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4045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11704320" cy="5041917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</a:t>
            </a:r>
            <a:r>
              <a:rPr lang="en-US" sz="1000">
                <a:latin typeface="+mn-lt"/>
                <a:cs typeface="Arial"/>
              </a:rPr>
              <a:t>Sensing Training Program</a:t>
            </a:r>
            <a:endParaRPr lang="en-US" sz="1000" dirty="0">
              <a:latin typeface="+mn-lt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50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5806440" cy="5041917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6140132" y="1130282"/>
            <a:ext cx="5806440" cy="5041918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Sensing Training Program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21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242252" y="1447799"/>
            <a:ext cx="11704320" cy="4724401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242252" y="854075"/>
            <a:ext cx="11704320" cy="514014"/>
          </a:xfrm>
        </p:spPr>
        <p:txBody>
          <a:bodyPr/>
          <a:lstStyle>
            <a:lvl1pPr marL="146278" indent="0">
              <a:buFontTx/>
              <a:buNone/>
              <a:defRPr b="1"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</a:t>
            </a:r>
            <a:r>
              <a:rPr lang="en-US" sz="1000">
                <a:latin typeface="+mn-lt"/>
                <a:cs typeface="Arial"/>
              </a:rPr>
              <a:t>Sensing Training Program</a:t>
            </a:r>
            <a:endParaRPr lang="en-US" sz="1000" dirty="0">
              <a:latin typeface="+mn-lt"/>
              <a:cs typeface="Arial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225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42252" y="1447799"/>
            <a:ext cx="5806440" cy="4724400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2"/>
          </p:nvPr>
        </p:nvSpPr>
        <p:spPr>
          <a:xfrm>
            <a:off x="6140132" y="1447798"/>
            <a:ext cx="5806440" cy="4724401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42252" y="854075"/>
            <a:ext cx="11704320" cy="514014"/>
          </a:xfrm>
        </p:spPr>
        <p:txBody>
          <a:bodyPr/>
          <a:lstStyle>
            <a:lvl1pPr marL="146278" indent="0">
              <a:buFontTx/>
              <a:buNone/>
              <a:defRPr b="1"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</a:t>
            </a:r>
            <a:r>
              <a:rPr lang="en-US" sz="1000">
                <a:latin typeface="+mn-lt"/>
                <a:cs typeface="Arial"/>
              </a:rPr>
              <a:t>Sensing Training Program</a:t>
            </a:r>
            <a:endParaRPr lang="en-US" sz="1000" dirty="0">
              <a:latin typeface="+mn-lt"/>
              <a:cs typeface="Arial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69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8" t="57601" r="8769" b="11236"/>
          <a:stretch/>
        </p:blipFill>
        <p:spPr>
          <a:xfrm>
            <a:off x="-1652" y="-1"/>
            <a:ext cx="12190477" cy="460640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21692" y="4914998"/>
            <a:ext cx="9545440" cy="1643370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-64" y="4606401"/>
            <a:ext cx="121889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84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</a:t>
            </a:r>
            <a:r>
              <a:rPr lang="en-US" sz="1000">
                <a:latin typeface="+mn-lt"/>
                <a:cs typeface="Arial"/>
              </a:rPr>
              <a:t>Sensing Training Program</a:t>
            </a:r>
            <a:endParaRPr lang="en-US" sz="1000" dirty="0">
              <a:latin typeface="+mn-lt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38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</a:t>
            </a:r>
            <a:r>
              <a:rPr lang="en-US" sz="1000">
                <a:latin typeface="+mn-lt"/>
                <a:cs typeface="Arial"/>
              </a:rPr>
              <a:t>Sensing Training Program</a:t>
            </a:r>
            <a:endParaRPr lang="en-US" sz="1000" dirty="0">
              <a:latin typeface="+mn-lt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42252" y="854075"/>
            <a:ext cx="11704320" cy="514014"/>
          </a:xfrm>
        </p:spPr>
        <p:txBody>
          <a:bodyPr/>
          <a:lstStyle>
            <a:lvl1pPr marL="146278" indent="0">
              <a:buFontTx/>
              <a:buNone/>
              <a:defRPr b="1"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23248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 userDrawn="1"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</a:t>
            </a:r>
            <a:r>
              <a:rPr lang="en-US" sz="1000">
                <a:latin typeface="+mn-lt"/>
                <a:cs typeface="Arial"/>
              </a:rPr>
              <a:t>Sensing Training Program</a:t>
            </a:r>
            <a:endParaRPr lang="en-US" sz="1000" dirty="0">
              <a:latin typeface="+mn-lt"/>
              <a:cs typeface="Arial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944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2252" y="274641"/>
            <a:ext cx="11704320" cy="576299"/>
          </a:xfrm>
          <a:prstGeom prst="rect">
            <a:avLst/>
          </a:prstGeom>
        </p:spPr>
        <p:txBody>
          <a:bodyPr vert="horz" lIns="121899" tIns="60949" rIns="121899" bIns="60949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2252" y="1176843"/>
            <a:ext cx="11704320" cy="5439109"/>
          </a:xfrm>
          <a:prstGeom prst="rect">
            <a:avLst/>
          </a:prstGeom>
        </p:spPr>
        <p:txBody>
          <a:bodyPr vert="horz" lIns="0" tIns="60949" rIns="121899" bIns="6094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934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01" r:id="rId1"/>
    <p:sldLayoutId id="2147493502" r:id="rId2"/>
    <p:sldLayoutId id="2147493503" r:id="rId3"/>
    <p:sldLayoutId id="2147493504" r:id="rId4"/>
    <p:sldLayoutId id="2147493505" r:id="rId5"/>
    <p:sldLayoutId id="2147493506" r:id="rId6"/>
    <p:sldLayoutId id="2147493507" r:id="rId7"/>
    <p:sldLayoutId id="2147493508" r:id="rId8"/>
    <p:sldLayoutId id="2147493509" r:id="rId9"/>
  </p:sldLayoutIdLst>
  <p:txStyles>
    <p:titleStyle>
      <a:lvl1pPr algn="l" defTabSz="609493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365696" indent="-219418" algn="l" defTabSz="609493" rtl="0" eaLnBrk="1" latinLnBrk="0" hangingPunct="1">
        <a:spcBef>
          <a:spcPts val="8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1pPr>
      <a:lvl2pPr marL="621683" indent="-255987" algn="l" defTabSz="609493" rtl="0" eaLnBrk="1" latinLnBrk="0" hangingPunct="1">
        <a:spcBef>
          <a:spcPts val="4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Arial"/>
        </a:defRPr>
      </a:lvl2pPr>
      <a:lvl3pPr marL="914240" indent="-182848" algn="l" defTabSz="609493" rtl="0" eaLnBrk="1" latinLnBrk="0" hangingPunct="1">
        <a:spcBef>
          <a:spcPts val="4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3pPr>
      <a:lvl4pPr marL="1158037" indent="-182848" algn="l" defTabSz="609493" rtl="0" eaLnBrk="1" latinLnBrk="0" hangingPunct="1">
        <a:spcBef>
          <a:spcPts val="4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Arial"/>
        </a:defRPr>
      </a:lvl4pPr>
      <a:lvl5pPr marL="1523733" indent="-182848" algn="l" defTabSz="609493" rtl="0" eaLnBrk="1" latinLnBrk="0" hangingPunct="1">
        <a:spcBef>
          <a:spcPts val="400"/>
        </a:spcBef>
        <a:buFont typeface="Arial"/>
        <a:buChar char="»"/>
        <a:defRPr sz="2400" kern="1200">
          <a:solidFill>
            <a:schemeClr val="tx1"/>
          </a:solidFill>
          <a:latin typeface="+mn-lt"/>
          <a:ea typeface="+mn-ea"/>
          <a:cs typeface="Arial"/>
        </a:defRPr>
      </a:lvl5pPr>
      <a:lvl6pPr marL="3352213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arset.gsfc.nasa.gov/" TargetMode="External"/><Relationship Id="rId2" Type="http://schemas.openxmlformats.org/officeDocument/2006/relationships/hyperlink" Target="https://arset.gsfc.nasa.gov/sites/default/files/water/drought/Introduction%20to%20QGIS.pdf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giovanni.gsfc.nasa.gov/giovanni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noProof="0" dirty="0"/>
              <a:t>Análisis de Precipitación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_tradnl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 noProof="0" dirty="0"/>
              <a:t>15 de Noviembre, 2022</a:t>
            </a:r>
          </a:p>
        </p:txBody>
      </p:sp>
    </p:spTree>
    <p:extLst>
      <p:ext uri="{BB962C8B-B14F-4D97-AF65-F5344CB8AC3E}">
        <p14:creationId xmlns:p14="http://schemas.microsoft.com/office/powerpoint/2010/main" val="861629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Genere</a:t>
            </a:r>
            <a:r>
              <a:rPr lang="es-ES_tradnl" noProof="0" dirty="0"/>
              <a:t> y Descargue Mapas de </a:t>
            </a:r>
            <a:br>
              <a:rPr lang="es-ES_tradnl" noProof="0" dirty="0"/>
            </a:br>
            <a:r>
              <a:rPr lang="es-ES_tradnl" noProof="0" dirty="0"/>
              <a:t>Precipitación Mensual</a:t>
            </a:r>
          </a:p>
        </p:txBody>
      </p:sp>
    </p:spTree>
    <p:extLst>
      <p:ext uri="{BB962C8B-B14F-4D97-AF65-F5344CB8AC3E}">
        <p14:creationId xmlns:p14="http://schemas.microsoft.com/office/powerpoint/2010/main" val="839123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Genere y Descargue Mapas de Precipitación Mensual</a:t>
            </a:r>
            <a:endParaRPr lang="es-ES_tradn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11704320" cy="5346717"/>
          </a:xfrm>
        </p:spPr>
        <p:txBody>
          <a:bodyPr>
            <a:normAutofit/>
          </a:bodyPr>
          <a:lstStyle/>
          <a:p>
            <a:pPr marL="603478" lvl="0" indent="-457200">
              <a:buFont typeface="+mj-lt"/>
              <a:buAutoNum type="arabicPeriod"/>
            </a:pPr>
            <a:r>
              <a:rPr lang="es-ES_tradnl" noProof="0" dirty="0"/>
              <a:t>Haga clic en </a:t>
            </a:r>
            <a:r>
              <a:rPr lang="es-ES_tradnl" b="1" noProof="0" dirty="0"/>
              <a:t>Back </a:t>
            </a:r>
            <a:r>
              <a:rPr lang="es-ES_tradnl" b="1" noProof="0" dirty="0" err="1"/>
              <a:t>to</a:t>
            </a:r>
            <a:r>
              <a:rPr lang="es-ES_tradnl" b="1" noProof="0" dirty="0"/>
              <a:t> Data </a:t>
            </a:r>
            <a:r>
              <a:rPr lang="es-ES_tradnl" b="1" noProof="0" dirty="0" err="1"/>
              <a:t>Selection</a:t>
            </a:r>
            <a:r>
              <a:rPr lang="es-ES_tradnl" noProof="0" dirty="0"/>
              <a:t> en la parte inferior</a:t>
            </a:r>
            <a:r>
              <a:rPr lang="es-ES_tradnl" dirty="0"/>
              <a:t> derecha de la pantalla</a:t>
            </a:r>
          </a:p>
          <a:p>
            <a:pPr marL="603478" lvl="0" indent="-457200">
              <a:buFont typeface="+mj-lt"/>
              <a:buAutoNum type="arabicPeriod"/>
            </a:pPr>
            <a:r>
              <a:rPr lang="es-ES_tradnl" dirty="0"/>
              <a:t>Ingrese las siguientes opciones:</a:t>
            </a:r>
            <a:endParaRPr lang="es-ES_tradnl" noProof="0" dirty="0"/>
          </a:p>
          <a:p>
            <a:pPr lvl="1"/>
            <a:r>
              <a:rPr lang="es-ES_tradnl" dirty="0"/>
              <a:t>Bajo </a:t>
            </a:r>
            <a:r>
              <a:rPr lang="es-ES_tradnl" b="1" noProof="0" dirty="0" err="1"/>
              <a:t>Select</a:t>
            </a:r>
            <a:r>
              <a:rPr lang="es-ES_tradnl" b="1" noProof="0" dirty="0"/>
              <a:t> </a:t>
            </a:r>
            <a:r>
              <a:rPr lang="es-ES_tradnl" b="1" noProof="0" dirty="0" err="1"/>
              <a:t>Plot</a:t>
            </a:r>
            <a:r>
              <a:rPr lang="es-ES_tradnl" noProof="0" dirty="0"/>
              <a:t>, cambie a </a:t>
            </a:r>
            <a:r>
              <a:rPr lang="es-ES_tradnl" b="1" noProof="0" dirty="0" err="1"/>
              <a:t>Maps</a:t>
            </a:r>
            <a:r>
              <a:rPr lang="es-ES_tradnl" b="1" noProof="0" dirty="0"/>
              <a:t>: </a:t>
            </a:r>
            <a:r>
              <a:rPr lang="es-ES_tradnl" b="1" noProof="0" dirty="0" err="1"/>
              <a:t>Monthly</a:t>
            </a:r>
            <a:r>
              <a:rPr lang="es-ES_tradnl" b="1" noProof="0" dirty="0"/>
              <a:t> and </a:t>
            </a:r>
            <a:r>
              <a:rPr lang="es-ES_tradnl" b="1" noProof="0" dirty="0" err="1"/>
              <a:t>Seasonal</a:t>
            </a:r>
            <a:endParaRPr lang="es-ES_tradnl" b="1" noProof="0" dirty="0"/>
          </a:p>
          <a:p>
            <a:pPr lvl="1"/>
            <a:r>
              <a:rPr lang="es-ES_tradnl" dirty="0"/>
              <a:t>Bajo</a:t>
            </a:r>
            <a:r>
              <a:rPr lang="es-ES_tradnl" noProof="0" dirty="0"/>
              <a:t> </a:t>
            </a:r>
            <a:r>
              <a:rPr lang="es-ES_tradnl" b="1" noProof="0" dirty="0" err="1"/>
              <a:t>Select</a:t>
            </a:r>
            <a:r>
              <a:rPr lang="es-ES_tradnl" b="1" noProof="0" dirty="0"/>
              <a:t> </a:t>
            </a:r>
            <a:r>
              <a:rPr lang="es-ES_tradnl" b="1" noProof="0" dirty="0" err="1"/>
              <a:t>Seasonal</a:t>
            </a:r>
            <a:r>
              <a:rPr lang="es-ES_tradnl" b="1" noProof="0" dirty="0"/>
              <a:t> Dates</a:t>
            </a:r>
            <a:r>
              <a:rPr lang="es-ES_tradnl" noProof="0" dirty="0"/>
              <a:t>, ingrese Diciembre </a:t>
            </a:r>
            <a:br>
              <a:rPr lang="es-ES_tradnl" noProof="0" dirty="0"/>
            </a:br>
            <a:r>
              <a:rPr lang="es-ES_tradnl" noProof="0" dirty="0"/>
              <a:t>y 2015 a 2015 (solo un mes)</a:t>
            </a:r>
          </a:p>
          <a:p>
            <a:pPr lvl="1"/>
            <a:r>
              <a:rPr lang="es-ES_tradnl" dirty="0"/>
              <a:t>Haga clic en</a:t>
            </a:r>
            <a:r>
              <a:rPr lang="es-ES_tradnl" noProof="0" dirty="0"/>
              <a:t> </a:t>
            </a:r>
            <a:r>
              <a:rPr lang="es-ES_tradnl" b="1" noProof="0" dirty="0" err="1"/>
              <a:t>Plot</a:t>
            </a:r>
            <a:r>
              <a:rPr lang="es-ES_tradnl" b="1" noProof="0" dirty="0"/>
              <a:t> Data</a:t>
            </a:r>
            <a:r>
              <a:rPr lang="es-ES_tradnl" noProof="0" dirty="0"/>
              <a:t> (inferior derecha) </a:t>
            </a:r>
          </a:p>
          <a:p>
            <a:pPr lvl="1"/>
            <a:r>
              <a:rPr lang="es-ES_tradnl" dirty="0"/>
              <a:t>Obtendrá un mapa de </a:t>
            </a:r>
            <a:r>
              <a:rPr lang="es-ES_tradnl" noProof="0" dirty="0"/>
              <a:t>precipitación mensual</a:t>
            </a:r>
          </a:p>
          <a:p>
            <a:pPr lvl="1"/>
            <a:r>
              <a:rPr lang="es-ES_tradnl" dirty="0"/>
              <a:t>Haga clic en el enlace</a:t>
            </a:r>
            <a:r>
              <a:rPr lang="es-ES_tradnl" noProof="0" dirty="0"/>
              <a:t> </a:t>
            </a:r>
            <a:r>
              <a:rPr lang="es-ES_tradnl" b="1" noProof="0" dirty="0" err="1"/>
              <a:t>Downloads</a:t>
            </a:r>
            <a:r>
              <a:rPr lang="es-ES_tradnl" noProof="0" dirty="0"/>
              <a:t> a la izquierda, y verá </a:t>
            </a:r>
            <a:r>
              <a:rPr lang="es-ES_tradnl" dirty="0"/>
              <a:t>múltiples opciones de archivos</a:t>
            </a:r>
            <a:r>
              <a:rPr lang="es-ES_tradnl" noProof="0" dirty="0"/>
              <a:t>. </a:t>
            </a:r>
            <a:r>
              <a:rPr lang="es-ES_tradnl" dirty="0"/>
              <a:t>Elija</a:t>
            </a:r>
            <a:r>
              <a:rPr lang="es-ES_tradnl" noProof="0" dirty="0"/>
              <a:t> </a:t>
            </a:r>
            <a:r>
              <a:rPr lang="es-ES_tradnl" noProof="0" dirty="0" err="1"/>
              <a:t>NetCDF</a:t>
            </a:r>
            <a:r>
              <a:rPr lang="es-ES_tradnl" noProof="0" dirty="0"/>
              <a:t> y haga clic en el enlace para guardar </a:t>
            </a:r>
            <a:r>
              <a:rPr lang="es-ES_tradnl" dirty="0"/>
              <a:t>el archivo en su computadora </a:t>
            </a:r>
            <a:endParaRPr lang="es-ES_tradnl" noProof="0" dirty="0"/>
          </a:p>
          <a:p>
            <a:pPr lvl="2"/>
            <a:r>
              <a:rPr lang="es-ES_tradnl" noProof="0" dirty="0"/>
              <a:t>Sugerencia: </a:t>
            </a:r>
            <a:r>
              <a:rPr lang="es-ES_tradnl" dirty="0"/>
              <a:t>Cree</a:t>
            </a:r>
            <a:r>
              <a:rPr lang="es-ES_tradnl" noProof="0" dirty="0"/>
              <a:t> una carpeta con el nombre ‘Paraná-Data’ y guarde los ficheros mensuales de Diciembre en la carpeta</a:t>
            </a:r>
          </a:p>
        </p:txBody>
      </p:sp>
      <p:pic>
        <p:nvPicPr>
          <p:cNvPr id="4" name="Picture 3" descr="Macintosh HD:Users:amitamehta:Desktop:Screen Shot 2017-10-17 at 5.11.51 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410" y="2794234"/>
            <a:ext cx="3467162" cy="953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Macintosh HD:Users:amitamehta:Desktop:Screen Shot 2017-10-18 at 2.45.20 P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012" y="3838093"/>
            <a:ext cx="4099560" cy="3732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8027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Genere y Descargue Mapas de Precipitación Mensual</a:t>
            </a:r>
            <a:endParaRPr lang="es-ES_tradn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s-ES_tradnl" noProof="0" dirty="0"/>
              <a:t>En la parte inferior derecha de la pantalla haga clic en </a:t>
            </a:r>
            <a:r>
              <a:rPr lang="es-ES_tradnl" b="1" noProof="0" dirty="0"/>
              <a:t>Back </a:t>
            </a:r>
            <a:r>
              <a:rPr lang="es-ES_tradnl" b="1" noProof="0" dirty="0" err="1"/>
              <a:t>to</a:t>
            </a:r>
            <a:r>
              <a:rPr lang="es-ES_tradnl" b="1" noProof="0" dirty="0"/>
              <a:t> Data </a:t>
            </a:r>
            <a:r>
              <a:rPr lang="es-ES_tradnl" b="1" noProof="0" dirty="0" err="1"/>
              <a:t>Selection</a:t>
            </a:r>
            <a:endParaRPr lang="es-ES_tradnl" b="1" noProof="0" dirty="0"/>
          </a:p>
          <a:p>
            <a:pPr lvl="1"/>
            <a:r>
              <a:rPr lang="es-ES_tradnl" noProof="0" dirty="0"/>
              <a:t>Repita </a:t>
            </a:r>
            <a:r>
              <a:rPr lang="es-ES_tradnl" b="1" noProof="0" dirty="0" err="1"/>
              <a:t>Select</a:t>
            </a:r>
            <a:r>
              <a:rPr lang="es-ES_tradnl" b="1" noProof="0" dirty="0"/>
              <a:t> Data </a:t>
            </a:r>
            <a:r>
              <a:rPr lang="es-ES_tradnl" b="1" noProof="0" dirty="0" err="1"/>
              <a:t>Range</a:t>
            </a:r>
            <a:r>
              <a:rPr lang="es-ES_tradnl" b="1" noProof="0" dirty="0"/>
              <a:t> </a:t>
            </a:r>
            <a:r>
              <a:rPr lang="es-ES_tradnl" dirty="0"/>
              <a:t>para Diciembre</a:t>
            </a:r>
            <a:r>
              <a:rPr lang="es-ES_tradnl" noProof="0" dirty="0"/>
              <a:t> 2016</a:t>
            </a:r>
          </a:p>
          <a:p>
            <a:pPr lvl="1"/>
            <a:r>
              <a:rPr lang="es-ES_tradnl" noProof="0" dirty="0"/>
              <a:t>Haga clic en el enlace </a:t>
            </a:r>
            <a:r>
              <a:rPr lang="es-ES_tradnl" b="1" noProof="0" dirty="0" err="1"/>
              <a:t>Downloads</a:t>
            </a:r>
            <a:r>
              <a:rPr lang="es-ES_tradnl" noProof="0" dirty="0"/>
              <a:t> a la izquierda, y haga clic en el fichero </a:t>
            </a:r>
            <a:r>
              <a:rPr lang="es-ES_tradnl" noProof="0" dirty="0" err="1"/>
              <a:t>NetCDF</a:t>
            </a:r>
            <a:r>
              <a:rPr lang="es-ES_tradnl" noProof="0" dirty="0"/>
              <a:t> </a:t>
            </a:r>
            <a:r>
              <a:rPr lang="es-ES_tradnl" dirty="0"/>
              <a:t>para guardarlo en el misma carpeta de su computadora donde guardó </a:t>
            </a:r>
            <a:r>
              <a:rPr lang="es-ES_tradnl" noProof="0" dirty="0"/>
              <a:t>Diciembre 2015:</a:t>
            </a:r>
          </a:p>
          <a:p>
            <a:pPr lvl="2"/>
            <a:r>
              <a:rPr lang="es-ES_tradnl" noProof="0" dirty="0"/>
              <a:t>Sugerencia: Cambie el nombre el archivo </a:t>
            </a:r>
            <a:r>
              <a:rPr lang="es-ES_tradnl" noProof="0" dirty="0" err="1"/>
              <a:t>NetCDF</a:t>
            </a:r>
            <a:r>
              <a:rPr lang="es-ES_tradnl" noProof="0" dirty="0"/>
              <a:t> a uno más corto en </a:t>
            </a:r>
            <a:r>
              <a:rPr lang="es-ES_tradnl" dirty="0"/>
              <a:t>vez del usar el nombre largo</a:t>
            </a:r>
            <a:r>
              <a:rPr lang="es-ES_tradnl" noProof="0" dirty="0"/>
              <a:t> generado por</a:t>
            </a:r>
            <a:r>
              <a:rPr lang="es-ES_tradnl" dirty="0"/>
              <a:t> </a:t>
            </a:r>
            <a:r>
              <a:rPr lang="es-ES_tradnl" noProof="0" dirty="0"/>
              <a:t>Giovanni. </a:t>
            </a:r>
            <a:r>
              <a:rPr lang="es-ES_tradnl" dirty="0"/>
              <a:t>Por ejemplo</a:t>
            </a:r>
            <a:r>
              <a:rPr lang="es-ES_tradnl" noProof="0" dirty="0"/>
              <a:t>: IMERG_Rain-Dec2015.nc y IMERG_Rain-2016.nc</a:t>
            </a:r>
          </a:p>
        </p:txBody>
      </p:sp>
      <p:pic>
        <p:nvPicPr>
          <p:cNvPr id="15" name="Picture 14" descr="Macintosh HD:Users:amitamehta:Desktop:Screen Shot 2017-10-18 at 2.48.48 PM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1" b="15139"/>
          <a:stretch/>
        </p:blipFill>
        <p:spPr bwMode="auto">
          <a:xfrm>
            <a:off x="1281574" y="4876800"/>
            <a:ext cx="2997906" cy="533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6" name="Picture 15" descr="Macintosh HD:Users:amitamehta:Desktop:Screen Shot 2017-10-18 at 2.52.34 P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480" y="4876800"/>
            <a:ext cx="6570028" cy="533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5298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Análisis de Precipitación en QGIS</a:t>
            </a:r>
          </a:p>
        </p:txBody>
      </p:sp>
    </p:spTree>
    <p:extLst>
      <p:ext uri="{BB962C8B-B14F-4D97-AF65-F5344CB8AC3E}">
        <p14:creationId xmlns:p14="http://schemas.microsoft.com/office/powerpoint/2010/main" val="49189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Análisis de Precipitación en QGIS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5623560" cy="5041917"/>
          </a:xfrm>
        </p:spPr>
        <p:txBody>
          <a:bodyPr>
            <a:noAutofit/>
          </a:bodyPr>
          <a:lstStyle/>
          <a:p>
            <a:r>
              <a:rPr lang="es-ES_tradnl" noProof="0" dirty="0"/>
              <a:t>Nota: </a:t>
            </a:r>
            <a:r>
              <a:rPr lang="es-ES_tradnl" dirty="0"/>
              <a:t>Para los datos de </a:t>
            </a:r>
            <a:r>
              <a:rPr lang="es-ES_tradnl" noProof="0" dirty="0"/>
              <a:t>precipitación </a:t>
            </a:r>
            <a:r>
              <a:rPr lang="es-ES_tradnl" dirty="0"/>
              <a:t>necesitará la última versión de</a:t>
            </a:r>
            <a:r>
              <a:rPr lang="es-ES_tradnl" noProof="0" dirty="0"/>
              <a:t> QGIS (Preferiblemente 2.18) para poder trabajar con los archivos </a:t>
            </a:r>
            <a:r>
              <a:rPr lang="es-ES_tradnl" noProof="0" dirty="0" err="1"/>
              <a:t>NetCDF</a:t>
            </a:r>
            <a:r>
              <a:rPr lang="es-ES_tradnl" noProof="0" dirty="0"/>
              <a:t>. </a:t>
            </a:r>
            <a:r>
              <a:rPr lang="es-ES_tradnl" b="1" dirty="0"/>
              <a:t>Guarde su proyecto de QGIS frecuentemente para no perder tu trabajo</a:t>
            </a:r>
            <a:r>
              <a:rPr lang="es-ES_tradnl" noProof="0" dirty="0"/>
              <a:t>. </a:t>
            </a:r>
          </a:p>
          <a:p>
            <a:pPr marL="603478" lvl="0" indent="-457200">
              <a:buFont typeface="+mj-lt"/>
              <a:buAutoNum type="arabicPeriod"/>
            </a:pPr>
            <a:r>
              <a:rPr lang="es-ES_tradnl" dirty="0"/>
              <a:t>Abra</a:t>
            </a:r>
            <a:r>
              <a:rPr lang="es-ES_tradnl" noProof="0" dirty="0"/>
              <a:t> QGIS y comience un nuevo proyecto</a:t>
            </a:r>
          </a:p>
          <a:p>
            <a:pPr marL="603478" lvl="0" indent="-457200">
              <a:buFont typeface="+mj-lt"/>
              <a:buAutoNum type="arabicPeriod"/>
            </a:pPr>
            <a:r>
              <a:rPr lang="es-ES_tradnl" dirty="0"/>
              <a:t>Desde el menú en la parte superior pulse </a:t>
            </a:r>
            <a:r>
              <a:rPr lang="es-ES_tradnl" b="1" dirty="0"/>
              <a:t>Web</a:t>
            </a:r>
            <a:r>
              <a:rPr lang="es-ES_tradnl" dirty="0"/>
              <a:t>, para verificar que tiene el</a:t>
            </a:r>
            <a:r>
              <a:rPr lang="es-ES_tradnl" noProof="0" dirty="0"/>
              <a:t> </a:t>
            </a:r>
            <a:r>
              <a:rPr lang="es-ES_tradnl" b="1" noProof="0" dirty="0" err="1"/>
              <a:t>OpenLayers</a:t>
            </a:r>
            <a:r>
              <a:rPr lang="es-ES_tradnl" b="1" noProof="0" dirty="0"/>
              <a:t> </a:t>
            </a:r>
            <a:r>
              <a:rPr lang="es-ES_tradnl" b="1" noProof="0" dirty="0" err="1"/>
              <a:t>Plugin</a:t>
            </a:r>
            <a:r>
              <a:rPr lang="es-ES_tradnl" b="1" noProof="0" dirty="0"/>
              <a:t>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2"/>
          </p:nvPr>
        </p:nvSpPr>
        <p:spPr>
          <a:xfrm>
            <a:off x="5865812" y="1130282"/>
            <a:ext cx="6080760" cy="5041918"/>
          </a:xfrm>
          <a:solidFill>
            <a:schemeClr val="bg1">
              <a:lumMod val="85000"/>
            </a:schemeClr>
          </a:solidFill>
        </p:spPr>
        <p:txBody>
          <a:bodyPr>
            <a:noAutofit/>
          </a:bodyPr>
          <a:lstStyle/>
          <a:p>
            <a:pPr marL="146278" indent="0">
              <a:buNone/>
            </a:pPr>
            <a:r>
              <a:rPr lang="es-ES_tradnl" dirty="0"/>
              <a:t>Si no tiene el </a:t>
            </a:r>
            <a:r>
              <a:rPr lang="es-ES_tradnl" noProof="0" dirty="0" err="1"/>
              <a:t>OpenLayers</a:t>
            </a:r>
            <a:r>
              <a:rPr lang="es-ES_tradnl" noProof="0" dirty="0"/>
              <a:t> </a:t>
            </a:r>
            <a:r>
              <a:rPr lang="es-ES_tradnl" noProof="0" dirty="0" err="1"/>
              <a:t>Plugin</a:t>
            </a:r>
            <a:endParaRPr lang="es-ES_tradnl" noProof="0" dirty="0"/>
          </a:p>
          <a:p>
            <a:r>
              <a:rPr lang="es-ES_tradnl" noProof="0" dirty="0"/>
              <a:t>Seleccione </a:t>
            </a:r>
            <a:r>
              <a:rPr lang="es-ES_tradnl" b="1" noProof="0" dirty="0" err="1"/>
              <a:t>Plugins</a:t>
            </a:r>
            <a:r>
              <a:rPr lang="es-ES_tradnl" noProof="0" dirty="0"/>
              <a:t> del menú en la parte superior, y luego </a:t>
            </a:r>
            <a:r>
              <a:rPr lang="es-ES_tradnl" b="1" noProof="0" dirty="0" err="1"/>
              <a:t>Manage</a:t>
            </a:r>
            <a:r>
              <a:rPr lang="es-ES_tradnl" b="1" noProof="0" dirty="0"/>
              <a:t> and </a:t>
            </a:r>
            <a:r>
              <a:rPr lang="es-ES_tradnl" b="1" noProof="0" dirty="0" err="1"/>
              <a:t>Install</a:t>
            </a:r>
            <a:r>
              <a:rPr lang="es-ES_tradnl" b="1" noProof="0" dirty="0"/>
              <a:t> </a:t>
            </a:r>
            <a:r>
              <a:rPr lang="es-ES_tradnl" b="1" noProof="0" dirty="0" err="1"/>
              <a:t>Plugins</a:t>
            </a:r>
            <a:endParaRPr lang="es-ES_tradnl" noProof="0" dirty="0"/>
          </a:p>
          <a:p>
            <a:r>
              <a:rPr lang="es-ES_tradnl" dirty="0"/>
              <a:t>Obtendrá una ventana con opciones</a:t>
            </a:r>
            <a:r>
              <a:rPr lang="es-ES_tradnl" noProof="0" dirty="0"/>
              <a:t> para </a:t>
            </a:r>
            <a:r>
              <a:rPr lang="es-ES_tradnl" noProof="0" dirty="0" err="1"/>
              <a:t>Plugins</a:t>
            </a:r>
            <a:endParaRPr lang="es-ES_tradnl" noProof="0" dirty="0"/>
          </a:p>
          <a:p>
            <a:r>
              <a:rPr lang="es-ES_tradnl" dirty="0"/>
              <a:t>Teclee</a:t>
            </a:r>
            <a:r>
              <a:rPr lang="es-ES_tradnl" noProof="0" dirty="0"/>
              <a:t> </a:t>
            </a:r>
            <a:r>
              <a:rPr lang="es-ES_tradnl" noProof="0" dirty="0" err="1"/>
              <a:t>OpenLayers</a:t>
            </a:r>
            <a:r>
              <a:rPr lang="es-ES_tradnl" dirty="0"/>
              <a:t> en la ventana de búsqueda</a:t>
            </a:r>
            <a:endParaRPr lang="es-ES_tradnl" noProof="0" dirty="0"/>
          </a:p>
          <a:p>
            <a:r>
              <a:rPr lang="es-ES_tradnl" dirty="0"/>
              <a:t>Haga clic en</a:t>
            </a:r>
            <a:r>
              <a:rPr lang="es-ES_tradnl" noProof="0" dirty="0"/>
              <a:t> </a:t>
            </a:r>
            <a:r>
              <a:rPr lang="es-ES_tradnl" b="1" noProof="0" dirty="0" err="1"/>
              <a:t>OpenLayers</a:t>
            </a:r>
            <a:r>
              <a:rPr lang="es-ES_tradnl" b="1" noProof="0" dirty="0"/>
              <a:t> </a:t>
            </a:r>
            <a:r>
              <a:rPr lang="es-ES_tradnl" b="1" noProof="0" dirty="0" err="1"/>
              <a:t>Plugin</a:t>
            </a:r>
            <a:r>
              <a:rPr lang="es-ES_tradnl" noProof="0" dirty="0"/>
              <a:t> y luego pulse </a:t>
            </a:r>
            <a:r>
              <a:rPr lang="es-ES_tradnl" b="1" noProof="0" dirty="0" err="1"/>
              <a:t>Install</a:t>
            </a:r>
            <a:r>
              <a:rPr lang="es-ES_tradnl" noProof="0" dirty="0"/>
              <a:t> en la parte inferior derecha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162" y="5654450"/>
            <a:ext cx="5654060" cy="51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13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Análisis de Precipitación en QGIS</a:t>
            </a:r>
            <a:endParaRPr lang="es-ES_tradn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3478" lvl="0" indent="-457200">
              <a:buFont typeface="+mj-lt"/>
              <a:buAutoNum type="arabicPeriod" startAt="3"/>
            </a:pPr>
            <a:r>
              <a:rPr lang="es-ES_tradnl" dirty="0"/>
              <a:t>Desde el menú en la parte superior pulse </a:t>
            </a:r>
            <a:r>
              <a:rPr lang="es-ES_tradnl" b="1" dirty="0"/>
              <a:t>Web</a:t>
            </a:r>
            <a:r>
              <a:rPr lang="es-ES_tradnl" dirty="0"/>
              <a:t>, seleccione </a:t>
            </a:r>
            <a:r>
              <a:rPr lang="es-ES_tradnl" b="1" dirty="0"/>
              <a:t>Open </a:t>
            </a:r>
            <a:r>
              <a:rPr lang="es-ES_tradnl" b="1" dirty="0" err="1"/>
              <a:t>Layer</a:t>
            </a:r>
            <a:r>
              <a:rPr lang="es-ES_tradnl" b="1" dirty="0"/>
              <a:t> </a:t>
            </a:r>
            <a:r>
              <a:rPr lang="es-ES_tradnl" b="1" dirty="0" err="1"/>
              <a:t>Plugin</a:t>
            </a:r>
            <a:r>
              <a:rPr lang="es-ES_tradnl" dirty="0"/>
              <a:t> y seleccione el mapa de fondo </a:t>
            </a:r>
            <a:endParaRPr lang="es-ES_tradnl" noProof="0" dirty="0"/>
          </a:p>
          <a:p>
            <a:pPr marL="603478" lvl="0" indent="-457200">
              <a:buFont typeface="+mj-lt"/>
              <a:buAutoNum type="arabicPeriod" startAt="3"/>
            </a:pPr>
            <a:r>
              <a:rPr lang="es-ES_tradnl" dirty="0"/>
              <a:t>En esta tarea utilizará el mapa de fondo </a:t>
            </a:r>
            <a:r>
              <a:rPr lang="es-ES_tradnl" b="1" dirty="0" err="1"/>
              <a:t>OpenStreetMap</a:t>
            </a:r>
            <a:endParaRPr lang="es-ES_tradnl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859"/>
          <a:stretch/>
        </p:blipFill>
        <p:spPr>
          <a:xfrm>
            <a:off x="242252" y="2819400"/>
            <a:ext cx="11704320" cy="273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42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Convierta Datos </a:t>
            </a:r>
            <a:r>
              <a:rPr lang="es-ES_tradnl" noProof="0" dirty="0" err="1"/>
              <a:t>NetCDF</a:t>
            </a:r>
            <a:r>
              <a:rPr lang="es-ES_tradnl" noProof="0" dirty="0"/>
              <a:t> de IMERG a </a:t>
            </a:r>
            <a:r>
              <a:rPr lang="es-ES_tradnl" noProof="0" dirty="0" err="1"/>
              <a:t>GeoTiff</a:t>
            </a:r>
            <a:r>
              <a:rPr lang="es-ES_tradnl" noProof="0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7493636" cy="5041917"/>
          </a:xfrm>
        </p:spPr>
        <p:txBody>
          <a:bodyPr>
            <a:noAutofit/>
          </a:bodyPr>
          <a:lstStyle/>
          <a:p>
            <a:pPr marL="603478" indent="-457200">
              <a:buFont typeface="+mj-lt"/>
              <a:buAutoNum type="arabicPeriod"/>
            </a:pPr>
            <a:r>
              <a:rPr lang="es-ES_tradnl" dirty="0"/>
              <a:t>En su mapa de QGIS, haga clic en la función </a:t>
            </a:r>
            <a:r>
              <a:rPr lang="es-ES_tradnl" b="1" dirty="0" err="1"/>
              <a:t>Add</a:t>
            </a:r>
            <a:r>
              <a:rPr lang="es-ES_tradnl" b="1" dirty="0"/>
              <a:t> </a:t>
            </a:r>
            <a:r>
              <a:rPr lang="es-ES_tradnl" b="1" dirty="0" err="1"/>
              <a:t>Raster</a:t>
            </a:r>
            <a:r>
              <a:rPr lang="es-ES_tradnl" b="1" dirty="0"/>
              <a:t>      </a:t>
            </a:r>
            <a:r>
              <a:rPr lang="es-ES_tradnl" dirty="0"/>
              <a:t>a la izquierda</a:t>
            </a:r>
          </a:p>
          <a:p>
            <a:pPr marL="603478" indent="-457200">
              <a:buFont typeface="+mj-lt"/>
              <a:buAutoNum type="arabicPeriod"/>
            </a:pPr>
            <a:r>
              <a:rPr lang="es-ES_tradnl" noProof="0" dirty="0"/>
              <a:t>Navegue hacia los ficheros guardados de precipitación mensual de IMERG y haga clic en </a:t>
            </a:r>
            <a:r>
              <a:rPr lang="es-ES_tradnl" b="1" noProof="0" dirty="0"/>
              <a:t>Open</a:t>
            </a:r>
            <a:r>
              <a:rPr lang="es-ES_tradnl" noProof="0" dirty="0"/>
              <a:t> para añadir los ficheros mensuales de Diciembre 2015 y Diciembre 2016. También puede realizar esta operación en un solo paso </a:t>
            </a:r>
            <a:r>
              <a:rPr lang="es-ES_tradnl" dirty="0"/>
              <a:t>resaltando ambos archivos</a:t>
            </a:r>
            <a:endParaRPr lang="es-ES_tradnl" noProof="0" dirty="0"/>
          </a:p>
        </p:txBody>
      </p:sp>
      <p:pic>
        <p:nvPicPr>
          <p:cNvPr id="9" name="Content Placeholder 8" descr="Macintosh HD:Users:amitamehta:Desktop:Screen Shot 2017-10-18 at 3.22.31 PM.png"/>
          <p:cNvPicPr>
            <a:picLocks noGrp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888" y="1130283"/>
            <a:ext cx="4210049" cy="2665381"/>
          </a:xfrm>
        </p:spPr>
      </p:pic>
      <p:pic>
        <p:nvPicPr>
          <p:cNvPr id="7" name="Picture 6" descr="../../../../../../Desktop/Screen%20Shot%202017-11-08%20at%2011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2" y="1600200"/>
            <a:ext cx="304800" cy="315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061" y="3888170"/>
            <a:ext cx="4252875" cy="36897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0742613" y="3865244"/>
            <a:ext cx="457200" cy="408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693061" y="1295400"/>
            <a:ext cx="193676" cy="173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42252" y="4189381"/>
            <a:ext cx="11703684" cy="2226195"/>
          </a:xfrm>
          <a:prstGeom prst="rect">
            <a:avLst/>
          </a:prstGeom>
        </p:spPr>
        <p:txBody>
          <a:bodyPr vert="horz" lIns="0" tIns="60949" rIns="121899" bIns="60949" rtlCol="0">
            <a:normAutofit/>
          </a:bodyPr>
          <a:lstStyle>
            <a:lvl1pPr marL="365696" indent="-219418" algn="l" defTabSz="609493" rtl="0" eaLnBrk="1" latinLnBrk="0" hangingPunct="1">
              <a:spcBef>
                <a:spcPts val="80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621683" indent="-255987" algn="l" defTabSz="609493" rtl="0" eaLnBrk="1" latinLnBrk="0" hangingPunct="1">
              <a:spcBef>
                <a:spcPts val="400"/>
              </a:spcBef>
              <a:spcAft>
                <a:spcPts val="0"/>
              </a:spcAft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914240" indent="-182848" algn="l" defTabSz="609493" rtl="0" eaLnBrk="1" latinLnBrk="0" hangingPunct="1">
              <a:spcBef>
                <a:spcPts val="40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158037" indent="-182848" algn="l" defTabSz="609493" rtl="0" eaLnBrk="1" latinLnBrk="0" hangingPunct="1">
              <a:spcBef>
                <a:spcPts val="400"/>
              </a:spcBef>
              <a:spcAft>
                <a:spcPts val="0"/>
              </a:spcAft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23733" indent="-182848" algn="l" defTabSz="609493" rtl="0" eaLnBrk="1" latinLnBrk="0" hangingPunct="1">
              <a:spcBef>
                <a:spcPts val="400"/>
              </a:spcBef>
              <a:spcAft>
                <a:spcPts val="0"/>
              </a:spcAft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335221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9465" lvl="1" indent="-457200"/>
            <a:r>
              <a:rPr lang="es-ES_tradnl" dirty="0"/>
              <a:t>Puede aparecer una ventana de </a:t>
            </a:r>
            <a:r>
              <a:rPr lang="es-ES_tradnl" b="1" dirty="0" err="1"/>
              <a:t>Coordinate</a:t>
            </a:r>
            <a:r>
              <a:rPr lang="es-ES_tradnl" b="1" dirty="0"/>
              <a:t> Reference </a:t>
            </a:r>
            <a:r>
              <a:rPr lang="es-ES_tradnl" b="1" dirty="0" err="1"/>
              <a:t>System</a:t>
            </a:r>
            <a:r>
              <a:rPr lang="es-ES_tradnl" b="1" dirty="0"/>
              <a:t> Selector</a:t>
            </a:r>
            <a:r>
              <a:rPr lang="es-ES_tradnl" dirty="0"/>
              <a:t>. Seleccione WGS84, EPSG 4326</a:t>
            </a:r>
          </a:p>
          <a:p>
            <a:pPr marL="859465" lvl="1" indent="-457200"/>
            <a:r>
              <a:rPr lang="es-ES_tradnl" dirty="0"/>
              <a:t>Desde el menú superior, puede acercarse y alejarse de la capa</a:t>
            </a:r>
          </a:p>
          <a:p>
            <a:pPr marL="146278" indent="0">
              <a:buNone/>
            </a:pPr>
            <a:r>
              <a:rPr lang="es-ES_tradnl" dirty="0"/>
              <a:t>Las imágenes </a:t>
            </a:r>
            <a:r>
              <a:rPr lang="es-ES_tradnl" dirty="0" err="1"/>
              <a:t>NetCDF</a:t>
            </a:r>
            <a:r>
              <a:rPr lang="es-ES_tradnl" dirty="0"/>
              <a:t> han de convertirse a </a:t>
            </a:r>
            <a:r>
              <a:rPr lang="es-ES_tradnl" dirty="0" err="1"/>
              <a:t>GeoTIFF</a:t>
            </a:r>
            <a:r>
              <a:rPr lang="es-ES_tradnl" dirty="0"/>
              <a:t> para que usted pueda realizar cálculos </a:t>
            </a:r>
            <a:r>
              <a:rPr lang="es-ES_tradnl" dirty="0" err="1"/>
              <a:t>raster</a:t>
            </a:r>
            <a:r>
              <a:rPr lang="es-ES_tradnl" dirty="0"/>
              <a:t> sobre los datos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412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Convierta Datos </a:t>
            </a:r>
            <a:r>
              <a:rPr lang="es-ES_tradnl" dirty="0" err="1"/>
              <a:t>NetCDF</a:t>
            </a:r>
            <a:r>
              <a:rPr lang="es-ES_tradnl" dirty="0"/>
              <a:t> de IMERG a </a:t>
            </a:r>
            <a:r>
              <a:rPr lang="es-ES_tradnl" dirty="0" err="1"/>
              <a:t>GeoTiff</a:t>
            </a:r>
            <a:r>
              <a:rPr lang="es-ES_tradnl" dirty="0"/>
              <a:t> </a:t>
            </a:r>
            <a:endParaRPr lang="es-ES_tradn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3478" lvl="0" indent="-457200">
              <a:buFont typeface="+mj-lt"/>
              <a:buAutoNum type="arabicPeriod" startAt="3"/>
            </a:pPr>
            <a:r>
              <a:rPr lang="es-ES_tradnl" dirty="0"/>
              <a:t>Haga clic con el botón derecho</a:t>
            </a:r>
            <a:r>
              <a:rPr lang="es-ES_tradnl" noProof="0" dirty="0"/>
              <a:t> (o Control-Clic en</a:t>
            </a:r>
            <a:r>
              <a:rPr lang="es-ES_tradnl" dirty="0"/>
              <a:t> </a:t>
            </a:r>
            <a:r>
              <a:rPr lang="es-ES_tradnl" noProof="0" dirty="0"/>
              <a:t>computadora Mac) en la capa </a:t>
            </a:r>
            <a:r>
              <a:rPr lang="es-ES_tradnl" noProof="0" dirty="0" err="1"/>
              <a:t>raster</a:t>
            </a:r>
            <a:r>
              <a:rPr lang="es-ES_tradnl" noProof="0" dirty="0"/>
              <a:t> IMERG_Rain-Dec2015</a:t>
            </a:r>
          </a:p>
          <a:p>
            <a:pPr marL="603478" lvl="0" indent="-457200">
              <a:buFont typeface="+mj-lt"/>
              <a:buAutoNum type="arabicPeriod" startAt="3"/>
            </a:pPr>
            <a:r>
              <a:rPr lang="es-ES_tradnl" noProof="0" dirty="0"/>
              <a:t>Desde el menú de despliegue, seleccione </a:t>
            </a:r>
            <a:r>
              <a:rPr lang="es-ES_tradnl" b="1" noProof="0" dirty="0" err="1"/>
              <a:t>Save</a:t>
            </a:r>
            <a:r>
              <a:rPr lang="es-ES_tradnl" b="1" noProof="0" dirty="0"/>
              <a:t> As </a:t>
            </a:r>
            <a:r>
              <a:rPr lang="es-ES_tradnl" noProof="0" dirty="0"/>
              <a:t>– esto abrirá una ventana</a:t>
            </a:r>
          </a:p>
          <a:p>
            <a:pPr lvl="1"/>
            <a:r>
              <a:rPr lang="es-ES_tradnl" dirty="0"/>
              <a:t>Tome nota de que</a:t>
            </a:r>
            <a:r>
              <a:rPr lang="es-ES_tradnl" noProof="0" dirty="0"/>
              <a:t> en la ventana, el </a:t>
            </a:r>
            <a:r>
              <a:rPr lang="es-ES_tradnl" b="1" noProof="0" dirty="0" err="1"/>
              <a:t>Format</a:t>
            </a:r>
            <a:r>
              <a:rPr lang="es-ES_tradnl" dirty="0"/>
              <a:t> es</a:t>
            </a:r>
            <a:r>
              <a:rPr lang="es-ES_tradnl" noProof="0" dirty="0"/>
              <a:t> </a:t>
            </a:r>
            <a:r>
              <a:rPr lang="es-ES_tradnl" b="1" noProof="0" dirty="0" err="1"/>
              <a:t>Gtiff</a:t>
            </a:r>
            <a:endParaRPr lang="es-ES_tradnl" b="1" noProof="0" dirty="0"/>
          </a:p>
          <a:p>
            <a:pPr lvl="1"/>
            <a:r>
              <a:rPr lang="es-ES_tradnl" dirty="0"/>
              <a:t>Asegúrese de que la opción</a:t>
            </a:r>
            <a:r>
              <a:rPr lang="es-ES_tradnl" noProof="0" dirty="0"/>
              <a:t> </a:t>
            </a:r>
            <a:r>
              <a:rPr lang="es-ES_tradnl" b="1" noProof="0" dirty="0" err="1"/>
              <a:t>Add</a:t>
            </a:r>
            <a:r>
              <a:rPr lang="es-ES_tradnl" b="1" noProof="0" dirty="0"/>
              <a:t> </a:t>
            </a:r>
            <a:r>
              <a:rPr lang="es-ES_tradnl" b="1" noProof="0" dirty="0" err="1"/>
              <a:t>save</a:t>
            </a:r>
            <a:r>
              <a:rPr lang="es-ES_tradnl" b="1" noProof="0" dirty="0"/>
              <a:t> file to </a:t>
            </a:r>
            <a:r>
              <a:rPr lang="es-ES_tradnl" b="1" noProof="0" dirty="0" err="1"/>
              <a:t>map</a:t>
            </a:r>
            <a:r>
              <a:rPr lang="es-ES_tradnl" b="1" noProof="0" dirty="0"/>
              <a:t> </a:t>
            </a:r>
            <a:r>
              <a:rPr lang="es-ES_tradnl" noProof="0" dirty="0"/>
              <a:t>está indicada</a:t>
            </a:r>
          </a:p>
          <a:p>
            <a:pPr lvl="1"/>
            <a:r>
              <a:rPr lang="es-ES_tradnl" dirty="0"/>
              <a:t>Haga clic en </a:t>
            </a:r>
            <a:r>
              <a:rPr lang="es-ES_tradnl" b="1" noProof="0" dirty="0" err="1"/>
              <a:t>Browse</a:t>
            </a:r>
            <a:r>
              <a:rPr lang="es-ES_tradnl" noProof="0" dirty="0"/>
              <a:t> e ingrese el nombre de la carpeta donde están guardados los datos </a:t>
            </a:r>
            <a:r>
              <a:rPr lang="es-ES_tradnl" dirty="0"/>
              <a:t>y </a:t>
            </a:r>
            <a:r>
              <a:rPr lang="es-ES_tradnl" noProof="0" dirty="0"/>
              <a:t>luego teclee el nombre del fichero (Sugerencia: IMERG_Rain-Dec2015), y pulse </a:t>
            </a:r>
            <a:r>
              <a:rPr lang="es-ES_tradnl" b="1" noProof="0" dirty="0" err="1"/>
              <a:t>Save</a:t>
            </a:r>
            <a:endParaRPr lang="es-ES_tradnl" b="1" noProof="0" dirty="0"/>
          </a:p>
          <a:p>
            <a:pPr lvl="1"/>
            <a:r>
              <a:rPr lang="es-ES_tradnl" dirty="0"/>
              <a:t>Verá la capa</a:t>
            </a:r>
            <a:r>
              <a:rPr lang="es-ES_tradnl" noProof="0" dirty="0"/>
              <a:t> </a:t>
            </a:r>
            <a:r>
              <a:rPr lang="es-ES_tradnl" noProof="0" dirty="0" err="1"/>
              <a:t>GeoTiff</a:t>
            </a:r>
            <a:r>
              <a:rPr lang="es-ES_tradnl" noProof="0" dirty="0"/>
              <a:t> en el mapa y el archivo guardado en la carpeta de los datos </a:t>
            </a:r>
          </a:p>
        </p:txBody>
      </p:sp>
    </p:spTree>
    <p:extLst>
      <p:ext uri="{BB962C8B-B14F-4D97-AF65-F5344CB8AC3E}">
        <p14:creationId xmlns:p14="http://schemas.microsoft.com/office/powerpoint/2010/main" val="1214112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Convierta Datos </a:t>
            </a:r>
            <a:r>
              <a:rPr lang="es-ES_tradnl" dirty="0" err="1"/>
              <a:t>NetCDF</a:t>
            </a:r>
            <a:r>
              <a:rPr lang="es-ES_tradnl" dirty="0"/>
              <a:t> de IMERG a </a:t>
            </a:r>
            <a:r>
              <a:rPr lang="es-ES_tradnl" dirty="0" err="1"/>
              <a:t>GeoTiff</a:t>
            </a:r>
            <a:r>
              <a:rPr lang="es-ES_tradnl" dirty="0"/>
              <a:t> </a:t>
            </a:r>
            <a:endParaRPr lang="es-ES_tradn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3478" lvl="0" indent="-457200">
              <a:buFont typeface="+mj-lt"/>
              <a:buAutoNum type="arabicPeriod" startAt="5"/>
            </a:pPr>
            <a:r>
              <a:rPr lang="es-ES_tradnl" noProof="0" dirty="0"/>
              <a:t>Repita los pasos 3-4 y guarde el fichero </a:t>
            </a:r>
            <a:r>
              <a:rPr lang="es-ES_tradnl" dirty="0"/>
              <a:t>con </a:t>
            </a:r>
            <a:r>
              <a:rPr lang="es-ES_tradnl" noProof="0" dirty="0"/>
              <a:t>la capa de lluvia del 2016 con el formato </a:t>
            </a:r>
            <a:r>
              <a:rPr lang="es-ES_tradnl" noProof="0" dirty="0" err="1"/>
              <a:t>GeoTIFF</a:t>
            </a:r>
            <a:endParaRPr lang="es-ES_tradnl" noProof="0" dirty="0"/>
          </a:p>
          <a:p>
            <a:pPr marL="603478" lvl="0" indent="-457200">
              <a:buFont typeface="+mj-lt"/>
              <a:buAutoNum type="arabicPeriod" startAt="5"/>
            </a:pPr>
            <a:r>
              <a:rPr lang="es-ES_tradnl" dirty="0"/>
              <a:t>Ahora puede retirar las capas </a:t>
            </a:r>
            <a:r>
              <a:rPr lang="es-ES_tradnl" dirty="0" err="1"/>
              <a:t>raster</a:t>
            </a:r>
            <a:r>
              <a:rPr lang="es-ES_tradnl" dirty="0"/>
              <a:t> de</a:t>
            </a:r>
            <a:r>
              <a:rPr lang="es-ES_tradnl" noProof="0" dirty="0"/>
              <a:t> </a:t>
            </a:r>
            <a:r>
              <a:rPr lang="es-ES_tradnl" noProof="0" dirty="0" err="1"/>
              <a:t>NetCDF</a:t>
            </a:r>
            <a:r>
              <a:rPr lang="es-ES_tradnl" noProof="0" dirty="0"/>
              <a:t> </a:t>
            </a:r>
            <a:r>
              <a:rPr lang="es-ES_tradnl" dirty="0"/>
              <a:t>pulsando con el botón derecho en cada capa y seleccionando </a:t>
            </a:r>
            <a:r>
              <a:rPr lang="es-ES_tradnl" b="1" noProof="0" dirty="0" err="1"/>
              <a:t>Remove</a:t>
            </a:r>
            <a:endParaRPr lang="es-ES_tradnl" b="1" noProof="0" dirty="0"/>
          </a:p>
          <a:p>
            <a:pPr marL="603478" lvl="0" indent="-457200">
              <a:buFont typeface="+mj-lt"/>
              <a:buAutoNum type="arabicPeriod" startAt="7"/>
            </a:pPr>
            <a:r>
              <a:rPr lang="es-ES_tradnl" dirty="0"/>
              <a:t>Haga clic con el botón derecho en el archivo con la capa Diciembre 2015 y vaya a </a:t>
            </a:r>
            <a:r>
              <a:rPr lang="es-ES_tradnl" b="1" dirty="0" err="1"/>
              <a:t>Properties</a:t>
            </a:r>
            <a:r>
              <a:rPr lang="es-ES_tradnl" dirty="0"/>
              <a:t> &gt; </a:t>
            </a:r>
            <a:r>
              <a:rPr lang="es-ES_tradnl" b="1" dirty="0"/>
              <a:t>Style</a:t>
            </a:r>
            <a:endParaRPr lang="es-ES_tradnl" dirty="0"/>
          </a:p>
          <a:p>
            <a:pPr marL="859465" lvl="1" indent="-457200"/>
            <a:r>
              <a:rPr lang="es-ES_tradnl" dirty="0"/>
              <a:t>Bajo </a:t>
            </a:r>
            <a:r>
              <a:rPr lang="es-ES_tradnl" b="1" dirty="0" err="1"/>
              <a:t>Render</a:t>
            </a:r>
            <a:r>
              <a:rPr lang="es-ES_tradnl" b="1" dirty="0"/>
              <a:t> </a:t>
            </a:r>
            <a:r>
              <a:rPr lang="es-ES_tradnl" b="1" dirty="0" err="1"/>
              <a:t>Type</a:t>
            </a:r>
            <a:r>
              <a:rPr lang="es-ES_tradnl" b="1" dirty="0"/>
              <a:t>,</a:t>
            </a:r>
            <a:r>
              <a:rPr lang="es-ES_tradnl" dirty="0"/>
              <a:t> seleccione </a:t>
            </a:r>
            <a:r>
              <a:rPr lang="es-ES_tradnl" b="1" dirty="0" err="1"/>
              <a:t>Singleband</a:t>
            </a:r>
            <a:r>
              <a:rPr lang="es-ES_tradnl" b="1" dirty="0"/>
              <a:t> </a:t>
            </a:r>
            <a:r>
              <a:rPr lang="es-ES_tradnl" b="1" dirty="0" err="1"/>
              <a:t>Pseudocolor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94908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Convierta Datos </a:t>
            </a:r>
            <a:r>
              <a:rPr lang="es-ES_tradnl" dirty="0" err="1"/>
              <a:t>NetCDF</a:t>
            </a:r>
            <a:r>
              <a:rPr lang="es-ES_tradnl" dirty="0"/>
              <a:t> de IMERG a </a:t>
            </a:r>
            <a:r>
              <a:rPr lang="es-ES_tradnl" dirty="0" err="1"/>
              <a:t>GeoTiff</a:t>
            </a:r>
            <a:r>
              <a:rPr lang="es-ES_tradnl" dirty="0"/>
              <a:t> </a:t>
            </a:r>
            <a:endParaRPr lang="es-ES_tradn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5806440" cy="5041917"/>
          </a:xfrm>
        </p:spPr>
        <p:txBody>
          <a:bodyPr>
            <a:noAutofit/>
          </a:bodyPr>
          <a:lstStyle/>
          <a:p>
            <a:pPr marL="859465" lvl="1" indent="-457200"/>
            <a:r>
              <a:rPr lang="es-ES_tradnl" noProof="0" dirty="0"/>
              <a:t>Bajo </a:t>
            </a:r>
            <a:r>
              <a:rPr lang="es-ES_tradnl" b="1" noProof="0" dirty="0"/>
              <a:t>Color</a:t>
            </a:r>
            <a:r>
              <a:rPr lang="es-ES_tradnl" noProof="0" dirty="0"/>
              <a:t>, seleccione la paleta de color Red-</a:t>
            </a:r>
            <a:r>
              <a:rPr lang="es-ES_tradnl" noProof="0" dirty="0" err="1"/>
              <a:t>Yellow</a:t>
            </a:r>
            <a:r>
              <a:rPr lang="es-ES_tradnl" noProof="0" dirty="0"/>
              <a:t>-Blue (</a:t>
            </a:r>
            <a:r>
              <a:rPr lang="es-ES_tradnl" noProof="0" dirty="0" err="1"/>
              <a:t>RdYlBu</a:t>
            </a:r>
            <a:r>
              <a:rPr lang="es-ES_tradnl" noProof="0" dirty="0"/>
              <a:t>) </a:t>
            </a:r>
          </a:p>
          <a:p>
            <a:pPr marL="859465" lvl="1" indent="-457200"/>
            <a:r>
              <a:rPr lang="es-ES_tradnl" noProof="0" dirty="0"/>
              <a:t>Seleccione </a:t>
            </a:r>
            <a:r>
              <a:rPr lang="es-ES_tradnl" b="1" noProof="0" dirty="0" err="1"/>
              <a:t>Invert</a:t>
            </a:r>
            <a:r>
              <a:rPr lang="es-ES_tradnl" noProof="0" dirty="0"/>
              <a:t> para que los valores de lluvia bajos estén en azul y </a:t>
            </a:r>
            <a:r>
              <a:rPr lang="es-ES_tradnl" dirty="0"/>
              <a:t>los </a:t>
            </a:r>
            <a:r>
              <a:rPr lang="es-ES_tradnl" noProof="0" dirty="0"/>
              <a:t>altos en rojo</a:t>
            </a:r>
          </a:p>
          <a:p>
            <a:pPr marL="859465" lvl="1" indent="-457200"/>
            <a:r>
              <a:rPr lang="es-ES_tradnl" noProof="0" dirty="0"/>
              <a:t>Fije el valor </a:t>
            </a:r>
            <a:r>
              <a:rPr lang="es-ES_tradnl" b="1" noProof="0" dirty="0"/>
              <a:t>Min</a:t>
            </a:r>
            <a:r>
              <a:rPr lang="es-ES_tradnl" noProof="0" dirty="0"/>
              <a:t> en 120 mm/</a:t>
            </a:r>
            <a:r>
              <a:rPr lang="es-ES_tradnl" noProof="0" dirty="0" err="1"/>
              <a:t>month</a:t>
            </a:r>
            <a:r>
              <a:rPr lang="es-ES_tradnl" noProof="0" dirty="0"/>
              <a:t> y el valor </a:t>
            </a:r>
            <a:r>
              <a:rPr lang="es-ES_tradnl" b="1" noProof="0" dirty="0"/>
              <a:t>Max</a:t>
            </a:r>
            <a:r>
              <a:rPr lang="es-ES_tradnl" noProof="0" dirty="0"/>
              <a:t> en 550 mm/</a:t>
            </a:r>
            <a:r>
              <a:rPr lang="es-ES_tradnl" noProof="0" dirty="0" err="1"/>
              <a:t>month</a:t>
            </a:r>
            <a:endParaRPr lang="es-ES_tradnl" noProof="0" dirty="0"/>
          </a:p>
          <a:p>
            <a:pPr marL="859465" lvl="1" indent="-457200"/>
            <a:r>
              <a:rPr lang="es-ES_tradnl" dirty="0"/>
              <a:t>Debajo de</a:t>
            </a:r>
            <a:r>
              <a:rPr lang="es-ES_tradnl" noProof="0" dirty="0"/>
              <a:t> </a:t>
            </a:r>
            <a:r>
              <a:rPr lang="es-ES_tradnl" dirty="0"/>
              <a:t>‘</a:t>
            </a:r>
            <a:r>
              <a:rPr lang="es-ES_tradnl" noProof="0" dirty="0"/>
              <a:t>color </a:t>
            </a:r>
            <a:r>
              <a:rPr lang="es-ES_tradnl" noProof="0" dirty="0" err="1"/>
              <a:t>display</a:t>
            </a:r>
            <a:r>
              <a:rPr lang="es-ES_tradnl" noProof="0" dirty="0"/>
              <a:t>’, cambie </a:t>
            </a:r>
            <a:r>
              <a:rPr lang="es-ES_tradnl" b="1" noProof="0" dirty="0" err="1"/>
              <a:t>Mode</a:t>
            </a:r>
            <a:r>
              <a:rPr lang="es-ES_tradnl" noProof="0" dirty="0"/>
              <a:t> a </a:t>
            </a:r>
            <a:r>
              <a:rPr lang="es-ES_tradnl" b="1" noProof="0" dirty="0" err="1"/>
              <a:t>Equal</a:t>
            </a:r>
            <a:r>
              <a:rPr lang="es-ES_tradnl" b="1" noProof="0" dirty="0"/>
              <a:t> </a:t>
            </a:r>
            <a:r>
              <a:rPr lang="es-ES_tradnl" b="1" noProof="0" dirty="0" err="1"/>
              <a:t>Interval</a:t>
            </a:r>
            <a:r>
              <a:rPr lang="es-ES_tradnl" noProof="0" dirty="0"/>
              <a:t> y cambie </a:t>
            </a:r>
            <a:r>
              <a:rPr lang="es-ES_tradnl" b="1" noProof="0" dirty="0" err="1"/>
              <a:t>Classes</a:t>
            </a:r>
            <a:r>
              <a:rPr lang="es-ES_tradnl" noProof="0" dirty="0"/>
              <a:t> a 20.</a:t>
            </a:r>
          </a:p>
          <a:p>
            <a:pPr marL="859465" lvl="1" indent="-457200"/>
            <a:r>
              <a:rPr lang="es-ES_tradnl" noProof="0" dirty="0"/>
              <a:t> Pulse </a:t>
            </a:r>
            <a:r>
              <a:rPr lang="es-ES_tradnl" b="1" noProof="0" dirty="0" err="1"/>
              <a:t>Classify</a:t>
            </a:r>
            <a:r>
              <a:rPr lang="es-ES_tradnl" dirty="0"/>
              <a:t> y luego</a:t>
            </a:r>
            <a:r>
              <a:rPr lang="es-ES_tradnl" noProof="0" dirty="0"/>
              <a:t> </a:t>
            </a:r>
            <a:r>
              <a:rPr lang="es-ES_tradnl" b="1" noProof="0" dirty="0" err="1"/>
              <a:t>Apply</a:t>
            </a:r>
            <a:endParaRPr lang="es-ES_tradnl" noProof="0" dirty="0"/>
          </a:p>
        </p:txBody>
      </p:sp>
      <p:pic>
        <p:nvPicPr>
          <p:cNvPr id="6" name="Content Placeholder 5" descr="Macintosh HD:Users:amitamehta:Desktop:Screen Shot 2017-10-18 at 3.31.33 PM.png"/>
          <p:cNvPicPr>
            <a:picLocks noGrp="1"/>
          </p:cNvPicPr>
          <p:nvPr>
            <p:ph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450" y="1130283"/>
            <a:ext cx="5805488" cy="38908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7472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Objetivos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11704320" cy="5187862"/>
          </a:xfrm>
        </p:spPr>
        <p:txBody>
          <a:bodyPr>
            <a:noAutofit/>
          </a:bodyPr>
          <a:lstStyle/>
          <a:p>
            <a:pPr marL="146278" indent="0">
              <a:buNone/>
            </a:pPr>
            <a:r>
              <a:rPr lang="es-ES_tradnl" noProof="0" dirty="0"/>
              <a:t>Al finalizar esta tarea, usted podrá </a:t>
            </a:r>
            <a:r>
              <a:rPr lang="es-ES_tradnl" dirty="0"/>
              <a:t>analizar</a:t>
            </a:r>
            <a:r>
              <a:rPr lang="es-ES_tradnl" noProof="0" dirty="0"/>
              <a:t>, descargar y obtener subconjuntos de datos de precipitación en la región de Paraná en el sur de Brasil. Esta tarea utilizará </a:t>
            </a:r>
            <a:r>
              <a:rPr lang="es-ES_tradnl" dirty="0"/>
              <a:t>la herramienta en línea de</a:t>
            </a:r>
            <a:r>
              <a:rPr lang="es-ES_tradnl" noProof="0" dirty="0"/>
              <a:t> Giovanni y análisis de estadística de precipitación </a:t>
            </a:r>
            <a:r>
              <a:rPr lang="es-ES_tradnl" dirty="0"/>
              <a:t>en la cuenca de</a:t>
            </a:r>
            <a:r>
              <a:rPr lang="es-ES_tradnl" noProof="0" dirty="0"/>
              <a:t> Sao Francisco </a:t>
            </a:r>
            <a:r>
              <a:rPr lang="es-ES_tradnl" noProof="0" dirty="0" err="1"/>
              <a:t>Verdadeiro</a:t>
            </a:r>
            <a:r>
              <a:rPr lang="es-ES_tradnl" noProof="0" dirty="0"/>
              <a:t> (SFV) </a:t>
            </a:r>
            <a:r>
              <a:rPr lang="es-ES_tradnl" dirty="0"/>
              <a:t>usando </a:t>
            </a:r>
            <a:r>
              <a:rPr lang="es-ES_tradnl" noProof="0" dirty="0"/>
              <a:t>QGIS</a:t>
            </a:r>
          </a:p>
          <a:p>
            <a:pPr marL="146278" indent="0">
              <a:buNone/>
            </a:pPr>
            <a:r>
              <a:rPr lang="es-ES_tradnl" b="1" noProof="0" dirty="0"/>
              <a:t>Requisitos</a:t>
            </a:r>
          </a:p>
          <a:p>
            <a:r>
              <a:rPr lang="es-ES_tradnl" noProof="0" dirty="0"/>
              <a:t>QGIS instalado en su computadora</a:t>
            </a:r>
          </a:p>
          <a:p>
            <a:pPr lvl="1"/>
            <a:r>
              <a:rPr lang="es-ES_tradnl" noProof="0" dirty="0">
                <a:hlinkClick r:id="rId2" invalidUrl="https://arset.gsfc.nasa.gov/sites/default/files/water/drought/Introduction to QGIS.pdf"/>
              </a:rPr>
              <a:t>https://arset.gsfc.nasa.gov/sites/default/files/water/drought/Introduction%20to%20QGIS.pdf</a:t>
            </a:r>
            <a:r>
              <a:rPr lang="es-ES_tradnl" noProof="0" dirty="0"/>
              <a:t> </a:t>
            </a:r>
          </a:p>
          <a:p>
            <a:r>
              <a:rPr lang="es-ES_tradnl" dirty="0"/>
              <a:t>La</a:t>
            </a:r>
            <a:r>
              <a:rPr lang="es-ES_tradnl" noProof="0" dirty="0"/>
              <a:t> </a:t>
            </a:r>
            <a:r>
              <a:rPr lang="es-ES_tradnl" noProof="0" dirty="0" err="1"/>
              <a:t>shapefile</a:t>
            </a:r>
            <a:r>
              <a:rPr lang="es-ES_tradnl" noProof="0" dirty="0"/>
              <a:t> de la cuenca</a:t>
            </a:r>
            <a:r>
              <a:rPr lang="es-ES_tradnl" dirty="0"/>
              <a:t> de</a:t>
            </a:r>
            <a:r>
              <a:rPr lang="es-ES_tradnl" noProof="0" dirty="0"/>
              <a:t> Sao Francisco </a:t>
            </a:r>
            <a:r>
              <a:rPr lang="es-ES_tradnl" noProof="0" dirty="0" err="1"/>
              <a:t>Verdadeiro</a:t>
            </a:r>
            <a:r>
              <a:rPr lang="es-ES_tradnl" noProof="0" dirty="0"/>
              <a:t> (SFV) guardada en su computadora</a:t>
            </a:r>
          </a:p>
          <a:p>
            <a:pPr lvl="1"/>
            <a:r>
              <a:rPr lang="es-ES_tradnl" noProof="0" dirty="0">
                <a:hlinkClick r:id="rId3"/>
              </a:rPr>
              <a:t>http://arset.gsfc.nasa.gov/</a:t>
            </a:r>
            <a:r>
              <a:rPr lang="es-ES_tradnl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5239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Convierta Datos </a:t>
            </a:r>
            <a:r>
              <a:rPr lang="es-ES_tradnl" dirty="0" err="1"/>
              <a:t>NetCDF</a:t>
            </a:r>
            <a:r>
              <a:rPr lang="es-ES_tradnl" dirty="0"/>
              <a:t> de IMERG a </a:t>
            </a:r>
            <a:r>
              <a:rPr lang="es-ES_tradnl" dirty="0" err="1"/>
              <a:t>GeoTiff</a:t>
            </a:r>
            <a:r>
              <a:rPr lang="es-ES_tradnl" dirty="0"/>
              <a:t> </a:t>
            </a:r>
            <a:endParaRPr lang="es-ES_tradn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59465" lvl="1" indent="-457200"/>
            <a:r>
              <a:rPr lang="es-ES_tradnl" noProof="0" dirty="0"/>
              <a:t>Sin cerrar la ventana de </a:t>
            </a:r>
            <a:r>
              <a:rPr lang="es-ES_tradnl" b="1" noProof="0" dirty="0" err="1"/>
              <a:t>Properties</a:t>
            </a:r>
            <a:r>
              <a:rPr lang="es-ES_tradnl" dirty="0"/>
              <a:t>,</a:t>
            </a:r>
            <a:r>
              <a:rPr lang="es-ES_tradnl" noProof="0" dirty="0"/>
              <a:t> muévala para poder visualizar la imagen. Confirme que tiene los colores que acaba </a:t>
            </a:r>
            <a:r>
              <a:rPr lang="es-ES_tradnl" dirty="0"/>
              <a:t>de seleccionar. </a:t>
            </a:r>
            <a:endParaRPr lang="es-ES_tradnl" noProof="0" dirty="0"/>
          </a:p>
          <a:p>
            <a:pPr marL="859465" lvl="1" indent="-457200"/>
            <a:r>
              <a:rPr lang="es-ES_tradnl" dirty="0"/>
              <a:t>Pulse</a:t>
            </a:r>
            <a:r>
              <a:rPr lang="es-ES_tradnl" noProof="0" dirty="0"/>
              <a:t> </a:t>
            </a:r>
            <a:r>
              <a:rPr lang="es-ES_tradnl" b="1" noProof="0" dirty="0"/>
              <a:t>OK</a:t>
            </a:r>
            <a:r>
              <a:rPr lang="es-ES_tradnl" noProof="0" dirty="0"/>
              <a:t> para cerrar</a:t>
            </a:r>
            <a:r>
              <a:rPr lang="es-ES_tradnl" dirty="0"/>
              <a:t> la ventana</a:t>
            </a:r>
            <a:r>
              <a:rPr lang="es-ES_tradnl" noProof="0" dirty="0"/>
              <a:t> </a:t>
            </a:r>
            <a:r>
              <a:rPr lang="es-ES_tradnl" noProof="0" dirty="0" err="1"/>
              <a:t>Change</a:t>
            </a:r>
            <a:r>
              <a:rPr lang="es-ES_tradnl" noProof="0" dirty="0"/>
              <a:t> Color </a:t>
            </a:r>
          </a:p>
          <a:p>
            <a:pPr marL="603478" lvl="0" indent="-457200">
              <a:buFont typeface="+mj-lt"/>
              <a:buAutoNum type="arabicPeriod" startAt="8"/>
            </a:pPr>
            <a:r>
              <a:rPr lang="es-ES_tradnl" noProof="0" dirty="0"/>
              <a:t>Cambie </a:t>
            </a:r>
            <a:r>
              <a:rPr lang="es-ES_tradnl" dirty="0"/>
              <a:t>el mapa con la capa de </a:t>
            </a:r>
            <a:r>
              <a:rPr lang="es-ES_tradnl" noProof="0" dirty="0"/>
              <a:t>Diciembre 2016 para que tenga los mismos colores, repitiendo el paso número 7</a:t>
            </a:r>
          </a:p>
          <a:p>
            <a:pPr marL="603478" lvl="0" indent="-457200">
              <a:buFont typeface="+mj-lt"/>
              <a:buAutoNum type="arabicPeriod" startAt="8"/>
            </a:pPr>
            <a:r>
              <a:rPr lang="es-ES_tradnl" dirty="0"/>
              <a:t>Para poder visualizar el mapa situado debajo, convierta en </a:t>
            </a:r>
            <a:r>
              <a:rPr lang="es-ES_tradnl" dirty="0" err="1"/>
              <a:t>semi</a:t>
            </a:r>
            <a:r>
              <a:rPr lang="es-ES_tradnl" dirty="0"/>
              <a:t>-transparentes las </a:t>
            </a:r>
            <a:r>
              <a:rPr lang="es-ES_tradnl" noProof="0" dirty="0"/>
              <a:t>capas de precipitación del 2015 y 2016</a:t>
            </a:r>
          </a:p>
          <a:p>
            <a:pPr marL="859465" lvl="1" indent="-457200"/>
            <a:r>
              <a:rPr lang="es-ES_tradnl" noProof="0" dirty="0"/>
              <a:t>Haga clic con el botón derecho en el archivo de la capa y vaya </a:t>
            </a:r>
            <a:r>
              <a:rPr lang="es-ES_tradnl" dirty="0"/>
              <a:t>a</a:t>
            </a:r>
            <a:r>
              <a:rPr lang="es-ES_tradnl" noProof="0" dirty="0"/>
              <a:t> </a:t>
            </a:r>
            <a:r>
              <a:rPr lang="es-ES_tradnl" b="1" noProof="0" dirty="0" err="1"/>
              <a:t>Properties</a:t>
            </a:r>
            <a:r>
              <a:rPr lang="es-ES_tradnl" noProof="0" dirty="0"/>
              <a:t> &gt; </a:t>
            </a:r>
            <a:r>
              <a:rPr lang="es-ES_tradnl" b="1" noProof="0" dirty="0" err="1"/>
              <a:t>Transparency</a:t>
            </a:r>
            <a:endParaRPr lang="es-ES_tradnl" noProof="0" dirty="0"/>
          </a:p>
          <a:p>
            <a:pPr marL="859465" lvl="1" indent="-457200"/>
            <a:r>
              <a:rPr lang="es-ES_tradnl" dirty="0"/>
              <a:t>Fije el grado de transparencia en</a:t>
            </a:r>
            <a:r>
              <a:rPr lang="es-ES_tradnl" noProof="0" dirty="0"/>
              <a:t> 50% </a:t>
            </a:r>
          </a:p>
          <a:p>
            <a:pPr marL="859465" lvl="1" indent="-457200"/>
            <a:r>
              <a:rPr lang="es-ES_tradnl" dirty="0"/>
              <a:t>Bajo</a:t>
            </a:r>
            <a:r>
              <a:rPr lang="es-ES_tradnl" noProof="0" dirty="0"/>
              <a:t> </a:t>
            </a:r>
            <a:r>
              <a:rPr lang="es-ES_tradnl" b="1" noProof="0" dirty="0"/>
              <a:t>No data </a:t>
            </a:r>
            <a:r>
              <a:rPr lang="es-ES_tradnl" b="1" noProof="0" dirty="0" err="1"/>
              <a:t>value</a:t>
            </a:r>
            <a:r>
              <a:rPr lang="es-ES_tradnl" b="1" noProof="0" dirty="0"/>
              <a:t>,</a:t>
            </a:r>
            <a:r>
              <a:rPr lang="es-ES_tradnl" noProof="0" dirty="0"/>
              <a:t> fije </a:t>
            </a:r>
            <a:r>
              <a:rPr lang="es-ES_tradnl" b="1" noProof="0" dirty="0" err="1"/>
              <a:t>Additional</a:t>
            </a:r>
            <a:r>
              <a:rPr lang="es-ES_tradnl" b="1" noProof="0" dirty="0"/>
              <a:t> no data </a:t>
            </a:r>
            <a:r>
              <a:rPr lang="es-ES_tradnl" b="1" noProof="0" dirty="0" err="1"/>
              <a:t>value</a:t>
            </a:r>
            <a:r>
              <a:rPr lang="es-ES_tradnl" noProof="0" dirty="0"/>
              <a:t> en 0</a:t>
            </a:r>
          </a:p>
          <a:p>
            <a:pPr marL="859465" lvl="1" indent="-457200"/>
            <a:r>
              <a:rPr lang="es-ES_tradnl" dirty="0"/>
              <a:t>Haga clic en</a:t>
            </a:r>
            <a:r>
              <a:rPr lang="es-ES_tradnl" noProof="0" dirty="0"/>
              <a:t> </a:t>
            </a:r>
            <a:r>
              <a:rPr lang="es-ES_tradnl" b="1" noProof="0" dirty="0" err="1"/>
              <a:t>Apply</a:t>
            </a:r>
            <a:r>
              <a:rPr lang="es-ES_tradnl" noProof="0" dirty="0"/>
              <a:t> luego pulse </a:t>
            </a:r>
            <a:r>
              <a:rPr lang="es-ES_tradnl" b="1" noProof="0" dirty="0"/>
              <a:t>OK</a:t>
            </a:r>
            <a:endParaRPr lang="es-ES_tradnl" noProof="0" dirty="0"/>
          </a:p>
        </p:txBody>
      </p:sp>
    </p:spTree>
    <p:extLst>
      <p:ext uri="{BB962C8B-B14F-4D97-AF65-F5344CB8AC3E}">
        <p14:creationId xmlns:p14="http://schemas.microsoft.com/office/powerpoint/2010/main" val="1703080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42252" y="1130283"/>
            <a:ext cx="11704320" cy="5041917"/>
          </a:xfrm>
        </p:spPr>
        <p:txBody>
          <a:bodyPr>
            <a:noAutofit/>
          </a:bodyPr>
          <a:lstStyle/>
          <a:p>
            <a:pPr marL="603478" indent="-457200">
              <a:buFont typeface="+mj-lt"/>
              <a:buAutoNum type="arabicPeriod"/>
            </a:pPr>
            <a:r>
              <a:rPr lang="es-ES_tradnl" noProof="0" dirty="0"/>
              <a:t>Haga clic en el menú de la barra izquierda </a:t>
            </a:r>
            <a:r>
              <a:rPr lang="es-ES_tradnl" dirty="0"/>
              <a:t>y</a:t>
            </a:r>
            <a:r>
              <a:rPr lang="es-ES_tradnl" noProof="0" dirty="0"/>
              <a:t> </a:t>
            </a:r>
            <a:br>
              <a:rPr lang="es-ES_tradnl" noProof="0" dirty="0"/>
            </a:br>
            <a:r>
              <a:rPr lang="es-ES_tradnl" noProof="0" dirty="0"/>
              <a:t>pulse </a:t>
            </a:r>
            <a:r>
              <a:rPr lang="es-ES_tradnl" b="1" noProof="0" dirty="0" err="1"/>
              <a:t>Add</a:t>
            </a:r>
            <a:r>
              <a:rPr lang="es-ES_tradnl" b="1" noProof="0" dirty="0"/>
              <a:t> Vector</a:t>
            </a:r>
            <a:r>
              <a:rPr lang="es-ES_tradnl" noProof="0" dirty="0"/>
              <a:t>        para añadir la </a:t>
            </a:r>
            <a:br>
              <a:rPr lang="es-ES_tradnl" noProof="0" dirty="0"/>
            </a:br>
            <a:r>
              <a:rPr lang="es-ES_tradnl" noProof="0" dirty="0" err="1"/>
              <a:t>shapefile</a:t>
            </a:r>
            <a:r>
              <a:rPr lang="es-ES_tradnl" noProof="0" dirty="0"/>
              <a:t> SFV: sfv_4326.shp. </a:t>
            </a:r>
          </a:p>
          <a:p>
            <a:pPr marL="603478" indent="-457200">
              <a:buFont typeface="+mj-lt"/>
              <a:buAutoNum type="arabicPeriod" startAt="4"/>
            </a:pPr>
            <a:r>
              <a:rPr lang="es-ES_tradnl" dirty="0"/>
              <a:t>Para conseguir una </a:t>
            </a:r>
            <a:r>
              <a:rPr lang="es-ES_tradnl" dirty="0" err="1"/>
              <a:t>shapefile</a:t>
            </a:r>
            <a:r>
              <a:rPr lang="es-ES_tradnl" dirty="0"/>
              <a:t> transparente, </a:t>
            </a:r>
            <a:br>
              <a:rPr lang="es-ES_tradnl" dirty="0"/>
            </a:br>
            <a:r>
              <a:rPr lang="es-ES_tradnl" dirty="0"/>
              <a:t>únicamente con bordes, haga clic con en </a:t>
            </a:r>
            <a:br>
              <a:rPr lang="es-ES_tradnl" dirty="0"/>
            </a:br>
            <a:r>
              <a:rPr lang="es-ES_tradnl" dirty="0"/>
              <a:t>el archivo, y vaya a </a:t>
            </a:r>
            <a:r>
              <a:rPr lang="es-ES_tradnl" b="1" dirty="0" err="1"/>
              <a:t>Properties</a:t>
            </a:r>
            <a:r>
              <a:rPr lang="es-ES_tradnl" dirty="0"/>
              <a:t> &gt; </a:t>
            </a:r>
            <a:r>
              <a:rPr lang="es-ES_tradnl" b="1" dirty="0"/>
              <a:t>Style</a:t>
            </a:r>
          </a:p>
          <a:p>
            <a:pPr marL="603478" indent="-457200">
              <a:buFont typeface="+mj-lt"/>
              <a:buAutoNum type="arabicPeriod" startAt="4"/>
            </a:pPr>
            <a:r>
              <a:rPr lang="es-ES_tradnl" dirty="0"/>
              <a:t>Haga clic en la flecha con dirección hacia abajo en </a:t>
            </a:r>
            <a:r>
              <a:rPr lang="es-ES_tradnl" dirty="0" err="1"/>
              <a:t>Fill</a:t>
            </a:r>
            <a:r>
              <a:rPr lang="es-ES_tradnl" dirty="0"/>
              <a:t> </a:t>
            </a:r>
            <a:r>
              <a:rPr lang="es-ES_tradnl" dirty="0" err="1"/>
              <a:t>window</a:t>
            </a:r>
            <a:r>
              <a:rPr lang="es-ES_tradnl" dirty="0"/>
              <a:t> y seleccione </a:t>
            </a:r>
            <a:r>
              <a:rPr lang="es-ES_tradnl" b="1" dirty="0" err="1"/>
              <a:t>Transparent</a:t>
            </a:r>
            <a:r>
              <a:rPr lang="es-ES_tradnl" b="1" dirty="0"/>
              <a:t> </a:t>
            </a:r>
            <a:r>
              <a:rPr lang="es-ES_tradnl" b="1" dirty="0" err="1"/>
              <a:t>fill</a:t>
            </a:r>
            <a:endParaRPr lang="es-ES_tradnl" b="1" dirty="0"/>
          </a:p>
          <a:p>
            <a:pPr marL="603478" indent="-457200">
              <a:buFont typeface="+mj-lt"/>
              <a:buAutoNum type="arabicPeriod" startAt="6"/>
            </a:pPr>
            <a:r>
              <a:rPr lang="es-ES_tradnl" dirty="0"/>
              <a:t>Haga clic en la flecha con dirección hacia abajo en </a:t>
            </a:r>
            <a:r>
              <a:rPr lang="es-ES_tradnl" b="1" dirty="0" err="1"/>
              <a:t>Outline</a:t>
            </a:r>
            <a:r>
              <a:rPr lang="es-ES_tradnl" dirty="0"/>
              <a:t> </a:t>
            </a:r>
            <a:r>
              <a:rPr lang="es-ES_tradnl" dirty="0" err="1"/>
              <a:t>window</a:t>
            </a:r>
            <a:r>
              <a:rPr lang="es-ES_tradnl" dirty="0"/>
              <a:t> y elija el color del borde de la </a:t>
            </a:r>
            <a:r>
              <a:rPr lang="es-ES_tradnl" dirty="0" err="1"/>
              <a:t>shapefile</a:t>
            </a:r>
            <a:r>
              <a:rPr lang="es-ES_tradnl" dirty="0"/>
              <a:t> (este ejemplo usa negro)</a:t>
            </a:r>
          </a:p>
          <a:p>
            <a:pPr lvl="1"/>
            <a:r>
              <a:rPr lang="es-ES_tradnl" dirty="0"/>
              <a:t>Fije el </a:t>
            </a:r>
            <a:r>
              <a:rPr lang="es-ES_tradnl" b="1" noProof="0" dirty="0" err="1"/>
              <a:t>outline</a:t>
            </a:r>
            <a:r>
              <a:rPr lang="es-ES_tradnl" b="1" noProof="0" dirty="0"/>
              <a:t> </a:t>
            </a:r>
            <a:r>
              <a:rPr lang="es-ES_tradnl" b="1" noProof="0" dirty="0" err="1"/>
              <a:t>width</a:t>
            </a:r>
            <a:r>
              <a:rPr lang="es-ES_tradnl" b="1" noProof="0" dirty="0"/>
              <a:t> </a:t>
            </a:r>
            <a:r>
              <a:rPr lang="es-ES_tradnl" dirty="0"/>
              <a:t>en</a:t>
            </a:r>
            <a:r>
              <a:rPr lang="es-ES_tradnl" noProof="0" dirty="0"/>
              <a:t> 2.0</a:t>
            </a:r>
          </a:p>
          <a:p>
            <a:pPr lvl="1"/>
            <a:r>
              <a:rPr lang="es-ES_tradnl" dirty="0"/>
              <a:t>Pulse</a:t>
            </a:r>
            <a:r>
              <a:rPr lang="es-ES_tradnl" noProof="0" dirty="0"/>
              <a:t> </a:t>
            </a:r>
            <a:r>
              <a:rPr lang="es-ES_tradnl" b="1" noProof="0" dirty="0"/>
              <a:t>OK</a:t>
            </a:r>
            <a:endParaRPr lang="es-ES_tradnl" noProof="0" dirty="0"/>
          </a:p>
        </p:txBody>
      </p:sp>
      <p:pic>
        <p:nvPicPr>
          <p:cNvPr id="12" name="Picture 1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18412" y="1130283"/>
            <a:ext cx="4328160" cy="24992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Interpole </a:t>
            </a:r>
            <a:r>
              <a:rPr lang="es-ES_tradnl" dirty="0"/>
              <a:t>y Recorte los Datos de </a:t>
            </a:r>
            <a:r>
              <a:rPr lang="es-ES_tradnl" noProof="0" dirty="0"/>
              <a:t>Precipitación Para la </a:t>
            </a:r>
            <a:r>
              <a:rPr lang="es-ES_tradnl" dirty="0"/>
              <a:t>C</a:t>
            </a:r>
            <a:r>
              <a:rPr lang="es-ES_tradnl" noProof="0" dirty="0" err="1"/>
              <a:t>uenca</a:t>
            </a:r>
            <a:r>
              <a:rPr lang="es-ES_tradnl" noProof="0" dirty="0"/>
              <a:t> SFV</a:t>
            </a:r>
          </a:p>
        </p:txBody>
      </p:sp>
      <p:pic>
        <p:nvPicPr>
          <p:cNvPr id="11" name="Picture 10" descr="../../../../../../Desktop/Screen%20Shot%202017-11-08%20at%2011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675" y="1524000"/>
            <a:ext cx="351657" cy="3316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6641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Interpole y Recorte los Datos de Precipitación Para la Cuenca SFV</a:t>
            </a:r>
            <a:endParaRPr lang="es-ES_tradn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11704320" cy="5194317"/>
          </a:xfrm>
        </p:spPr>
        <p:txBody>
          <a:bodyPr>
            <a:normAutofit/>
          </a:bodyPr>
          <a:lstStyle/>
          <a:p>
            <a:pPr marL="603478" indent="-457200">
              <a:buFont typeface="+mj-lt"/>
              <a:buAutoNum type="arabicPeriod" startAt="3"/>
            </a:pPr>
            <a:r>
              <a:rPr lang="es-ES_tradnl" noProof="0" dirty="0"/>
              <a:t>En el menú en la parte superior, seleccione </a:t>
            </a:r>
            <a:r>
              <a:rPr lang="es-ES_tradnl" b="1" noProof="0" dirty="0" err="1"/>
              <a:t>Processing</a:t>
            </a:r>
            <a:r>
              <a:rPr lang="es-ES_tradnl" noProof="0" dirty="0"/>
              <a:t> &gt; </a:t>
            </a:r>
            <a:r>
              <a:rPr lang="es-ES_tradnl" b="1" noProof="0" dirty="0" err="1"/>
              <a:t>Toolbox</a:t>
            </a:r>
            <a:r>
              <a:rPr lang="es-ES_tradnl" noProof="0" dirty="0"/>
              <a:t>. </a:t>
            </a:r>
            <a:r>
              <a:rPr lang="es-ES_tradnl" dirty="0"/>
              <a:t>Una ventana de búsqueda aparecerá a la derecha del mapa. Teclee </a:t>
            </a:r>
            <a:r>
              <a:rPr lang="es-ES_tradnl" dirty="0" err="1"/>
              <a:t>interp</a:t>
            </a:r>
            <a:r>
              <a:rPr lang="es-ES_tradnl" dirty="0"/>
              <a:t> </a:t>
            </a:r>
            <a:endParaRPr lang="es-ES_tradnl" noProof="0" dirty="0"/>
          </a:p>
          <a:p>
            <a:pPr lvl="1"/>
            <a:r>
              <a:rPr lang="es-ES_tradnl" noProof="0" dirty="0"/>
              <a:t>Verá </a:t>
            </a:r>
            <a:r>
              <a:rPr lang="es-ES_tradnl" noProof="0" dirty="0" err="1"/>
              <a:t>r.resamp.interp</a:t>
            </a:r>
            <a:r>
              <a:rPr lang="es-ES_tradnl" noProof="0" dirty="0"/>
              <a:t> en la lista</a:t>
            </a:r>
          </a:p>
          <a:p>
            <a:pPr marL="603478" lvl="0" indent="-457200">
              <a:buFont typeface="+mj-lt"/>
              <a:buAutoNum type="arabicPeriod" startAt="3"/>
            </a:pPr>
            <a:r>
              <a:rPr lang="es-ES_tradnl" dirty="0"/>
              <a:t>Haga doble</a:t>
            </a:r>
            <a:r>
              <a:rPr lang="es-ES_tradnl" noProof="0" dirty="0"/>
              <a:t> clic en </a:t>
            </a:r>
            <a:r>
              <a:rPr lang="es-ES_tradnl" b="1" noProof="0" dirty="0" err="1"/>
              <a:t>r.resamp.interp</a:t>
            </a:r>
            <a:r>
              <a:rPr lang="es-ES_tradnl" b="1" noProof="0" dirty="0"/>
              <a:t> – </a:t>
            </a:r>
            <a:r>
              <a:rPr lang="es-ES_tradnl" noProof="0" dirty="0"/>
              <a:t>se abrirá una ventana</a:t>
            </a:r>
          </a:p>
          <a:p>
            <a:pPr marL="603478" indent="-457200">
              <a:buFont typeface="+mj-lt"/>
              <a:buAutoNum type="arabicPeriod" startAt="3"/>
            </a:pPr>
            <a:r>
              <a:rPr lang="es-ES_tradnl" dirty="0"/>
              <a:t>En la ventana de</a:t>
            </a:r>
            <a:r>
              <a:rPr lang="es-ES_tradnl" noProof="0" dirty="0"/>
              <a:t> </a:t>
            </a:r>
            <a:r>
              <a:rPr lang="es-ES_tradnl" b="1" noProof="0" dirty="0"/>
              <a:t>Input </a:t>
            </a:r>
            <a:r>
              <a:rPr lang="es-ES_tradnl" b="1" noProof="0" dirty="0" err="1"/>
              <a:t>Raster</a:t>
            </a:r>
            <a:r>
              <a:rPr lang="es-ES_tradnl" b="1" noProof="0" dirty="0"/>
              <a:t> </a:t>
            </a:r>
            <a:r>
              <a:rPr lang="es-ES_tradnl" b="1" noProof="0" dirty="0" err="1"/>
              <a:t>Layer</a:t>
            </a:r>
            <a:r>
              <a:rPr lang="es-ES_tradnl" noProof="0" dirty="0"/>
              <a:t> use la flecha en el menú de </a:t>
            </a:r>
            <a:r>
              <a:rPr lang="es-ES_tradnl" dirty="0"/>
              <a:t>despliegue para seleccionar el fichero </a:t>
            </a:r>
            <a:r>
              <a:rPr lang="es-ES_tradnl" dirty="0" err="1"/>
              <a:t>raster</a:t>
            </a:r>
            <a:r>
              <a:rPr lang="es-ES_tradnl" noProof="0" dirty="0"/>
              <a:t> IMERG_Rain-Dec2015 </a:t>
            </a:r>
          </a:p>
          <a:p>
            <a:pPr lvl="1"/>
            <a:r>
              <a:rPr lang="es-ES_tradnl" dirty="0"/>
              <a:t>En la ventana de</a:t>
            </a:r>
            <a:r>
              <a:rPr lang="es-ES_tradnl" noProof="0" dirty="0"/>
              <a:t> </a:t>
            </a:r>
            <a:r>
              <a:rPr lang="es-ES_tradnl" b="1" noProof="0" dirty="0" err="1"/>
              <a:t>Sampling</a:t>
            </a:r>
            <a:r>
              <a:rPr lang="es-ES_tradnl" b="1" noProof="0" dirty="0"/>
              <a:t> </a:t>
            </a:r>
            <a:r>
              <a:rPr lang="es-ES_tradnl" b="1" noProof="0" dirty="0" err="1"/>
              <a:t>interpolation</a:t>
            </a:r>
            <a:r>
              <a:rPr lang="es-ES_tradnl" b="1" noProof="0" dirty="0"/>
              <a:t> </a:t>
            </a:r>
            <a:r>
              <a:rPr lang="es-ES_tradnl" b="1" noProof="0" dirty="0" err="1"/>
              <a:t>method</a:t>
            </a:r>
            <a:r>
              <a:rPr lang="es-ES_tradnl" noProof="0" dirty="0"/>
              <a:t> seleccione </a:t>
            </a:r>
            <a:r>
              <a:rPr lang="es-ES_tradnl" noProof="0" dirty="0" err="1"/>
              <a:t>bilinear</a:t>
            </a:r>
            <a:endParaRPr lang="es-ES_tradnl" noProof="0" dirty="0"/>
          </a:p>
          <a:p>
            <a:pPr lvl="1"/>
            <a:r>
              <a:rPr lang="es-ES_tradnl" dirty="0"/>
              <a:t>En la ventana de</a:t>
            </a:r>
            <a:r>
              <a:rPr lang="es-ES_tradnl" noProof="0" dirty="0"/>
              <a:t> </a:t>
            </a:r>
            <a:r>
              <a:rPr lang="es-ES_tradnl" b="1" noProof="0" dirty="0"/>
              <a:t>GRASS GIS 7 </a:t>
            </a:r>
            <a:r>
              <a:rPr lang="es-ES_tradnl" b="1" noProof="0" dirty="0" err="1"/>
              <a:t>region</a:t>
            </a:r>
            <a:r>
              <a:rPr lang="es-ES_tradnl" b="1" noProof="0" dirty="0"/>
              <a:t> </a:t>
            </a:r>
            <a:r>
              <a:rPr lang="es-ES_tradnl" b="1" noProof="0" dirty="0" err="1"/>
              <a:t>extern</a:t>
            </a:r>
            <a:r>
              <a:rPr lang="es-ES_tradnl" b="1" noProof="0" dirty="0"/>
              <a:t> (</a:t>
            </a:r>
            <a:r>
              <a:rPr lang="es-ES_tradnl" b="1" noProof="0" dirty="0" err="1"/>
              <a:t>xmin,xmax,ymin,ymax</a:t>
            </a:r>
            <a:r>
              <a:rPr lang="es-ES_tradnl" b="1" noProof="0" dirty="0"/>
              <a:t>), </a:t>
            </a:r>
            <a:r>
              <a:rPr lang="es-ES_tradnl" dirty="0"/>
              <a:t>en en el menú de despliegue, elija</a:t>
            </a:r>
            <a:r>
              <a:rPr lang="es-ES_tradnl" noProof="0" dirty="0"/>
              <a:t> </a:t>
            </a:r>
            <a:r>
              <a:rPr lang="es-ES_tradnl" b="1" noProof="0" dirty="0" err="1"/>
              <a:t>Layer</a:t>
            </a:r>
            <a:r>
              <a:rPr lang="es-ES_tradnl" b="1" noProof="0" dirty="0"/>
              <a:t>/</a:t>
            </a:r>
            <a:r>
              <a:rPr lang="es-ES_tradnl" b="1" noProof="0" dirty="0" err="1"/>
              <a:t>canvas</a:t>
            </a:r>
            <a:r>
              <a:rPr lang="es-ES_tradnl" b="1" noProof="0" dirty="0"/>
              <a:t> </a:t>
            </a:r>
            <a:r>
              <a:rPr lang="es-ES_tradnl" b="1" noProof="0" dirty="0" err="1"/>
              <a:t>extent</a:t>
            </a:r>
            <a:r>
              <a:rPr lang="es-ES_tradnl" noProof="0" dirty="0"/>
              <a:t> </a:t>
            </a:r>
          </a:p>
          <a:p>
            <a:pPr lvl="1"/>
            <a:r>
              <a:rPr lang="es-ES_tradnl" dirty="0"/>
              <a:t>En la ventana</a:t>
            </a:r>
            <a:r>
              <a:rPr lang="es-ES_tradnl" noProof="0" dirty="0"/>
              <a:t> </a:t>
            </a:r>
            <a:r>
              <a:rPr lang="es-ES_tradnl" b="1" noProof="0" dirty="0"/>
              <a:t>GRASS GIS 7 </a:t>
            </a:r>
            <a:r>
              <a:rPr lang="es-ES_tradnl" b="1" noProof="0" dirty="0" err="1"/>
              <a:t>region</a:t>
            </a:r>
            <a:r>
              <a:rPr lang="es-ES_tradnl" b="1" noProof="0" dirty="0"/>
              <a:t> </a:t>
            </a:r>
            <a:r>
              <a:rPr lang="es-ES_tradnl" b="1" noProof="0" dirty="0" err="1"/>
              <a:t>cellsize</a:t>
            </a:r>
            <a:r>
              <a:rPr lang="es-ES_tradnl" b="1" noProof="0" dirty="0"/>
              <a:t> (</a:t>
            </a:r>
            <a:r>
              <a:rPr lang="es-ES_tradnl" b="1" noProof="0" dirty="0" err="1"/>
              <a:t>leave</a:t>
            </a:r>
            <a:r>
              <a:rPr lang="es-ES_tradnl" b="1" noProof="0" dirty="0"/>
              <a:t> 0 </a:t>
            </a:r>
            <a:r>
              <a:rPr lang="es-ES_tradnl" b="1" noProof="0" dirty="0" err="1"/>
              <a:t>for</a:t>
            </a:r>
            <a:r>
              <a:rPr lang="es-ES_tradnl" b="1" noProof="0" dirty="0"/>
              <a:t> default)</a:t>
            </a:r>
            <a:r>
              <a:rPr lang="es-ES_tradnl" noProof="0" dirty="0"/>
              <a:t> teclee el factor 0.01 [Nota: la resolución de los datos de IMERG es 0.1 grados. Al elegir una célula de 0.01 de tamaño, están interpolando a 1 km]</a:t>
            </a:r>
          </a:p>
        </p:txBody>
      </p:sp>
    </p:spTree>
    <p:extLst>
      <p:ext uri="{BB962C8B-B14F-4D97-AF65-F5344CB8AC3E}">
        <p14:creationId xmlns:p14="http://schemas.microsoft.com/office/powerpoint/2010/main" val="849721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Interpole y Recorte los Datos de Precipitación Para la Cuenca SFV</a:t>
            </a:r>
            <a:endParaRPr lang="es-ES_tradn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s-ES_tradnl" dirty="0"/>
              <a:t>En la ventana</a:t>
            </a:r>
            <a:r>
              <a:rPr lang="es-ES_tradnl" b="1" noProof="0" dirty="0"/>
              <a:t> </a:t>
            </a:r>
            <a:r>
              <a:rPr lang="es-ES_tradnl" b="1" noProof="0" dirty="0" err="1"/>
              <a:t>Resampled</a:t>
            </a:r>
            <a:r>
              <a:rPr lang="es-ES_tradnl" b="1" noProof="0" dirty="0"/>
              <a:t> </a:t>
            </a:r>
            <a:r>
              <a:rPr lang="es-ES_tradnl" b="1" noProof="0" dirty="0" err="1"/>
              <a:t>Interpolated</a:t>
            </a:r>
            <a:r>
              <a:rPr lang="es-ES_tradnl" b="1" noProof="0" dirty="0"/>
              <a:t>,</a:t>
            </a:r>
            <a:r>
              <a:rPr lang="es-ES_tradnl" noProof="0" dirty="0"/>
              <a:t> especifique la carpeta y el nombre del archivo donde guardará los datos interpolados </a:t>
            </a:r>
          </a:p>
          <a:p>
            <a:pPr lvl="1"/>
            <a:r>
              <a:rPr lang="es-ES_tradnl" dirty="0"/>
              <a:t>Seleccione</a:t>
            </a:r>
            <a:r>
              <a:rPr lang="es-ES_tradnl" noProof="0" dirty="0"/>
              <a:t> </a:t>
            </a:r>
            <a:r>
              <a:rPr lang="es-ES_tradnl" b="1" noProof="0" dirty="0"/>
              <a:t>Open output file </a:t>
            </a:r>
            <a:r>
              <a:rPr lang="es-ES_tradnl" b="1" noProof="0" dirty="0" err="1"/>
              <a:t>after</a:t>
            </a:r>
            <a:r>
              <a:rPr lang="es-ES_tradnl" b="1" noProof="0" dirty="0"/>
              <a:t> running </a:t>
            </a:r>
            <a:r>
              <a:rPr lang="es-ES_tradnl" b="1" noProof="0" dirty="0" err="1"/>
              <a:t>algorithm</a:t>
            </a:r>
            <a:r>
              <a:rPr lang="es-ES_tradnl" noProof="0" dirty="0"/>
              <a:t> </a:t>
            </a:r>
          </a:p>
          <a:p>
            <a:pPr lvl="1"/>
            <a:r>
              <a:rPr lang="es-ES_tradnl" dirty="0"/>
              <a:t>Pulse</a:t>
            </a:r>
            <a:r>
              <a:rPr lang="es-ES_tradnl" noProof="0" dirty="0"/>
              <a:t> </a:t>
            </a:r>
            <a:r>
              <a:rPr lang="es-ES_tradnl" b="1" noProof="0" dirty="0" err="1"/>
              <a:t>Run</a:t>
            </a:r>
            <a:r>
              <a:rPr lang="es-ES_tradnl" noProof="0" dirty="0"/>
              <a:t> en la parte inferior derecha</a:t>
            </a:r>
          </a:p>
          <a:p>
            <a:pPr lvl="1"/>
            <a:r>
              <a:rPr lang="es-ES_tradnl" noProof="0" dirty="0"/>
              <a:t>Obtendrá la capa de datos re-muestreados </a:t>
            </a:r>
            <a:r>
              <a:rPr lang="es-ES_tradnl" dirty="0"/>
              <a:t>e interpolados</a:t>
            </a:r>
            <a:r>
              <a:rPr lang="es-ES_tradnl" noProof="0" dirty="0"/>
              <a:t> en el mapa (en colores gris)</a:t>
            </a:r>
          </a:p>
          <a:p>
            <a:pPr lvl="1"/>
            <a:r>
              <a:rPr lang="es-ES_tradnl" noProof="0" dirty="0"/>
              <a:t>Haga clic con en botón derecho en el archivo </a:t>
            </a:r>
            <a:br>
              <a:rPr lang="es-ES_tradnl" noProof="0" dirty="0"/>
            </a:br>
            <a:r>
              <a:rPr lang="es-ES_tradnl" noProof="0" dirty="0"/>
              <a:t>de datos re-muestreados </a:t>
            </a:r>
            <a:r>
              <a:rPr lang="es-ES_tradnl" dirty="0"/>
              <a:t>y seleccione </a:t>
            </a:r>
            <a:r>
              <a:rPr lang="es-ES_tradnl" b="1" noProof="0" dirty="0" err="1"/>
              <a:t>Rename</a:t>
            </a:r>
            <a:r>
              <a:rPr lang="es-ES_tradnl" b="1" noProof="0" dirty="0"/>
              <a:t> </a:t>
            </a:r>
            <a:br>
              <a:rPr lang="es-ES_tradnl" b="1" noProof="0" dirty="0"/>
            </a:br>
            <a:r>
              <a:rPr lang="es-ES_tradnl" noProof="0" dirty="0"/>
              <a:t>la para cambiar el nombre </a:t>
            </a:r>
            <a:br>
              <a:rPr lang="es-ES_tradnl" noProof="0" dirty="0"/>
            </a:br>
            <a:r>
              <a:rPr lang="es-ES_tradnl" noProof="0" dirty="0"/>
              <a:t>(sugerencia: IMERG_Interp-Dec2015)</a:t>
            </a:r>
          </a:p>
          <a:p>
            <a:pPr marL="603478" indent="-457200">
              <a:buFont typeface="+mj-lt"/>
              <a:buAutoNum type="arabicPeriod" startAt="6"/>
            </a:pPr>
            <a:r>
              <a:rPr lang="es-ES_tradnl" noProof="0" dirty="0"/>
              <a:t>Repita el paso 4 </a:t>
            </a:r>
            <a:r>
              <a:rPr lang="es-ES_tradnl" dirty="0"/>
              <a:t>e </a:t>
            </a:r>
            <a:r>
              <a:rPr lang="es-ES_tradnl" noProof="0" dirty="0"/>
              <a:t>interpole los datos de lluvia </a:t>
            </a:r>
            <a:br>
              <a:rPr lang="es-ES_tradnl" noProof="0" dirty="0"/>
            </a:br>
            <a:r>
              <a:rPr lang="es-ES_tradnl" noProof="0" dirty="0"/>
              <a:t>del</a:t>
            </a:r>
            <a:r>
              <a:rPr lang="es-ES_tradnl" dirty="0"/>
              <a:t> 2016</a:t>
            </a:r>
            <a:r>
              <a:rPr lang="es-ES_tradnl" noProof="0" dirty="0"/>
              <a:t> </a:t>
            </a:r>
          </a:p>
        </p:txBody>
      </p:sp>
      <p:pic>
        <p:nvPicPr>
          <p:cNvPr id="4" name="Picture 3" descr="Macintosh HD:Users:amitamehta:Desktop:Screen Shot 2017-10-25 at 1.45.12 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641" y="3276600"/>
            <a:ext cx="3970931" cy="30118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32356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Interpole y Recorte los Datos de Precipitación Para la Cuenca SFV</a:t>
            </a:r>
            <a:endParaRPr lang="es-ES_tradn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6385560" cy="5041917"/>
          </a:xfrm>
        </p:spPr>
        <p:txBody>
          <a:bodyPr>
            <a:noAutofit/>
          </a:bodyPr>
          <a:lstStyle/>
          <a:p>
            <a:pPr marL="603478" indent="-457200">
              <a:buFont typeface="+mj-lt"/>
              <a:buAutoNum type="arabicPeriod" startAt="7"/>
            </a:pPr>
            <a:r>
              <a:rPr lang="es-ES_tradnl" dirty="0"/>
              <a:t>Ahora recorte las capas de datos de lluvia interpoladas</a:t>
            </a:r>
            <a:r>
              <a:rPr lang="es-ES_tradnl" noProof="0" dirty="0"/>
              <a:t> usando el SFV </a:t>
            </a:r>
            <a:r>
              <a:rPr lang="es-ES_tradnl" noProof="0" dirty="0" err="1"/>
              <a:t>shapefile</a:t>
            </a:r>
            <a:endParaRPr lang="es-ES_tradnl" noProof="0" dirty="0"/>
          </a:p>
          <a:p>
            <a:pPr marL="859465" lvl="1" indent="-457200"/>
            <a:r>
              <a:rPr lang="es-ES_tradnl" dirty="0"/>
              <a:t>En el menú superior, vaya a </a:t>
            </a:r>
            <a:r>
              <a:rPr lang="es-ES_tradnl" b="1" dirty="0" err="1"/>
              <a:t>Raster</a:t>
            </a:r>
            <a:r>
              <a:rPr lang="es-ES_tradnl" dirty="0"/>
              <a:t> &gt; </a:t>
            </a:r>
            <a:r>
              <a:rPr lang="es-ES_tradnl" b="1" dirty="0" err="1"/>
              <a:t>Extraction</a:t>
            </a:r>
            <a:r>
              <a:rPr lang="es-ES_tradnl" dirty="0"/>
              <a:t> &gt; </a:t>
            </a:r>
            <a:r>
              <a:rPr lang="es-ES_tradnl" b="1" dirty="0" err="1"/>
              <a:t>Clipper</a:t>
            </a:r>
            <a:r>
              <a:rPr lang="es-ES_tradnl" b="1" dirty="0"/>
              <a:t> </a:t>
            </a:r>
            <a:r>
              <a:rPr lang="es-ES_tradnl" dirty="0"/>
              <a:t>para abrir la ventana de opciones de </a:t>
            </a:r>
            <a:r>
              <a:rPr lang="es-ES_tradnl" dirty="0" err="1"/>
              <a:t>Clipper</a:t>
            </a:r>
            <a:r>
              <a:rPr lang="es-ES_tradnl" dirty="0"/>
              <a:t> (recorte) </a:t>
            </a:r>
          </a:p>
          <a:p>
            <a:pPr marL="859465" lvl="1" indent="-457200"/>
            <a:r>
              <a:rPr lang="es-ES_tradnl" dirty="0"/>
              <a:t>En la ventana del</a:t>
            </a:r>
            <a:r>
              <a:rPr lang="es-ES_tradnl" noProof="0" dirty="0"/>
              <a:t> Input File (</a:t>
            </a:r>
            <a:r>
              <a:rPr lang="es-ES_tradnl" noProof="0" dirty="0" err="1"/>
              <a:t>raster</a:t>
            </a:r>
            <a:r>
              <a:rPr lang="es-ES_tradnl" noProof="0" dirty="0"/>
              <a:t>), seleccione la capa de datos interpolados IMERG_Interp-Dec2015</a:t>
            </a:r>
          </a:p>
        </p:txBody>
      </p:sp>
      <p:pic>
        <p:nvPicPr>
          <p:cNvPr id="6" name="Content Placeholder 5" descr="Macintosh HD:Users:amitamehta:Desktop:Screen Shot 2017-10-25 at 3.09.22 PM.png"/>
          <p:cNvPicPr>
            <a:picLocks noGrp="1"/>
          </p:cNvPicPr>
          <p:nvPr>
            <p:ph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" r="1"/>
          <a:stretch/>
        </p:blipFill>
        <p:spPr bwMode="auto">
          <a:xfrm>
            <a:off x="6859400" y="1130300"/>
            <a:ext cx="4367588" cy="50419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9544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Interpole y Recorte los Datos de Precipitación Para la Cuenca SFV</a:t>
            </a:r>
            <a:endParaRPr lang="es-ES_tradn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6385560" cy="5041917"/>
          </a:xfrm>
        </p:spPr>
        <p:txBody>
          <a:bodyPr>
            <a:noAutofit/>
          </a:bodyPr>
          <a:lstStyle/>
          <a:p>
            <a:pPr marL="859465" lvl="1" indent="-457200"/>
            <a:r>
              <a:rPr lang="es-ES_tradnl" dirty="0"/>
              <a:t>En la ventana del Output File, seleccione la carpeta del output (carpeta de salida) y teclee el nombre del fichero (sugerencia: IMERG_Clipped-Dec2015).</a:t>
            </a:r>
          </a:p>
          <a:p>
            <a:pPr marL="859465" lvl="1" indent="-457200"/>
            <a:r>
              <a:rPr lang="es-ES_tradnl" dirty="0"/>
              <a:t>Seleccione </a:t>
            </a:r>
            <a:r>
              <a:rPr lang="es-ES_tradnl" b="1" dirty="0" err="1"/>
              <a:t>Mask</a:t>
            </a:r>
            <a:r>
              <a:rPr lang="es-ES_tradnl" b="1" dirty="0"/>
              <a:t> </a:t>
            </a:r>
            <a:r>
              <a:rPr lang="es-ES_tradnl" b="1" dirty="0" err="1"/>
              <a:t>Layer</a:t>
            </a:r>
            <a:r>
              <a:rPr lang="es-ES_tradnl" b="1" dirty="0"/>
              <a:t>,</a:t>
            </a:r>
            <a:r>
              <a:rPr lang="es-ES_tradnl" dirty="0"/>
              <a:t> y en la ventana de </a:t>
            </a:r>
            <a:r>
              <a:rPr lang="es-ES_tradnl" b="1" dirty="0" err="1"/>
              <a:t>Mask</a:t>
            </a:r>
            <a:r>
              <a:rPr lang="es-ES_tradnl" b="1" dirty="0"/>
              <a:t> </a:t>
            </a:r>
            <a:r>
              <a:rPr lang="es-ES_tradnl" b="1" dirty="0" err="1"/>
              <a:t>Layer</a:t>
            </a:r>
            <a:r>
              <a:rPr lang="es-ES_tradnl" dirty="0"/>
              <a:t> seleccione el </a:t>
            </a:r>
            <a:r>
              <a:rPr lang="es-ES_tradnl" dirty="0" err="1"/>
              <a:t>shapefile</a:t>
            </a:r>
            <a:r>
              <a:rPr lang="es-ES_tradnl" dirty="0"/>
              <a:t> sfv_4326. </a:t>
            </a:r>
          </a:p>
          <a:p>
            <a:pPr marL="859465" lvl="1" indent="-457200"/>
            <a:r>
              <a:rPr lang="es-ES_tradnl" dirty="0"/>
              <a:t>Pulse </a:t>
            </a:r>
            <a:r>
              <a:rPr lang="es-ES_tradnl" b="1" dirty="0"/>
              <a:t>OK</a:t>
            </a:r>
            <a:r>
              <a:rPr lang="es-ES_tradnl" dirty="0"/>
              <a:t> en la esquina de abajo derecha. Vera los datos recortados por el </a:t>
            </a:r>
            <a:r>
              <a:rPr lang="es-ES_tradnl" dirty="0" err="1"/>
              <a:t>shapefile</a:t>
            </a:r>
            <a:endParaRPr lang="es-ES_tradnl" dirty="0"/>
          </a:p>
        </p:txBody>
      </p:sp>
      <p:pic>
        <p:nvPicPr>
          <p:cNvPr id="6" name="Content Placeholder 5" descr="Macintosh HD:Users:amitamehta:Desktop:Screen Shot 2017-10-25 at 3.09.22 PM.png"/>
          <p:cNvPicPr>
            <a:picLocks noGrp="1"/>
          </p:cNvPicPr>
          <p:nvPr>
            <p:ph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" r="1"/>
          <a:stretch/>
        </p:blipFill>
        <p:spPr bwMode="auto">
          <a:xfrm>
            <a:off x="6859400" y="1130300"/>
            <a:ext cx="4367588" cy="50419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80953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Interpole y Recorte los Datos de Precipitación Para la Cuenca SFV</a:t>
            </a:r>
            <a:endParaRPr lang="es-ES_tradn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6842760" cy="5041917"/>
          </a:xfrm>
        </p:spPr>
        <p:txBody>
          <a:bodyPr>
            <a:noAutofit/>
          </a:bodyPr>
          <a:lstStyle/>
          <a:p>
            <a:pPr marL="603478" lvl="0" indent="-457200">
              <a:buFont typeface="+mj-lt"/>
              <a:buAutoNum type="arabicPeriod" startAt="8"/>
            </a:pPr>
            <a:r>
              <a:rPr lang="es-ES_tradnl" noProof="0" dirty="0"/>
              <a:t>Repita el paso anterior para la capa de datos interpolados del 2016 </a:t>
            </a:r>
          </a:p>
          <a:p>
            <a:pPr marL="603478" indent="-457200">
              <a:buFont typeface="+mj-lt"/>
              <a:buAutoNum type="arabicPeriod" startAt="8"/>
            </a:pPr>
            <a:r>
              <a:rPr lang="es-ES_tradnl" dirty="0"/>
              <a:t>Sigua los pasos</a:t>
            </a:r>
            <a:r>
              <a:rPr lang="es-ES_tradnl" noProof="0" dirty="0"/>
              <a:t> 7-9 de </a:t>
            </a:r>
            <a:r>
              <a:rPr lang="es-ES_tradnl" b="1" noProof="0" dirty="0" err="1"/>
              <a:t>Convert</a:t>
            </a:r>
            <a:r>
              <a:rPr lang="es-ES_tradnl" b="1" noProof="0" dirty="0"/>
              <a:t> </a:t>
            </a:r>
            <a:r>
              <a:rPr lang="es-ES_tradnl" b="1" noProof="0" dirty="0" err="1"/>
              <a:t>NetCDF</a:t>
            </a:r>
            <a:r>
              <a:rPr lang="es-ES_tradnl" b="1" noProof="0" dirty="0"/>
              <a:t> IMERG Data </a:t>
            </a:r>
            <a:r>
              <a:rPr lang="es-ES_tradnl" b="1" noProof="0" dirty="0" err="1"/>
              <a:t>to</a:t>
            </a:r>
            <a:r>
              <a:rPr lang="es-ES_tradnl" b="1" noProof="0" dirty="0"/>
              <a:t> </a:t>
            </a:r>
            <a:r>
              <a:rPr lang="es-ES_tradnl" b="1" noProof="0" dirty="0" err="1"/>
              <a:t>GeeoTIFF</a:t>
            </a:r>
            <a:r>
              <a:rPr lang="es-ES_tradnl" noProof="0" dirty="0"/>
              <a:t> para añadir colores a las capas de lluvia recortadas de 2015 and 2016. Fije los valores mínimos y máximos </a:t>
            </a:r>
            <a:r>
              <a:rPr lang="es-ES_tradnl" dirty="0"/>
              <a:t>e intervalos/clases </a:t>
            </a:r>
            <a:r>
              <a:rPr lang="es-ES_tradnl" noProof="0" dirty="0"/>
              <a:t>apropiados</a:t>
            </a:r>
            <a:r>
              <a:rPr lang="es-ES_tradnl" dirty="0"/>
              <a:t> </a:t>
            </a:r>
            <a:r>
              <a:rPr lang="es-ES_tradnl" noProof="0" dirty="0"/>
              <a:t>para la paleta de colores </a:t>
            </a:r>
          </a:p>
          <a:p>
            <a:pPr marL="859465" lvl="1" indent="-457200"/>
            <a:r>
              <a:rPr lang="es-ES_tradnl" noProof="0" dirty="0"/>
              <a:t>Nota: el siguiente ejemplo utiliza 10 clases. </a:t>
            </a:r>
            <a:r>
              <a:rPr lang="es-ES_tradnl" dirty="0"/>
              <a:t>El rango de los valores de lluvia para</a:t>
            </a:r>
            <a:r>
              <a:rPr lang="es-ES_tradnl" noProof="0" dirty="0"/>
              <a:t> 2015 es 380 a 550 mm/</a:t>
            </a:r>
            <a:r>
              <a:rPr lang="es-ES_tradnl" noProof="0" dirty="0" err="1"/>
              <a:t>month</a:t>
            </a:r>
            <a:r>
              <a:rPr lang="es-ES_tradnl" noProof="0" dirty="0"/>
              <a:t> y para el 2016, 120 a 160 mm/</a:t>
            </a:r>
            <a:r>
              <a:rPr lang="es-ES_tradnl" noProof="0" dirty="0" err="1"/>
              <a:t>month</a:t>
            </a:r>
            <a:endParaRPr lang="es-ES_tradnl" noProof="0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5582" y="1130283"/>
            <a:ext cx="4893688" cy="28321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922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Análisis de Precipitación en la Cuenca SFV </a:t>
            </a:r>
          </a:p>
        </p:txBody>
      </p:sp>
    </p:spTree>
    <p:extLst>
      <p:ext uri="{BB962C8B-B14F-4D97-AF65-F5344CB8AC3E}">
        <p14:creationId xmlns:p14="http://schemas.microsoft.com/office/powerpoint/2010/main" val="613555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Examine Histogramas de Lluvia en Diciembre 2015 &amp; 2016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3478" lvl="0" indent="-457200">
              <a:buFont typeface="+mj-lt"/>
              <a:buAutoNum type="arabicPeriod"/>
            </a:pPr>
            <a:r>
              <a:rPr lang="es-ES_tradnl" dirty="0"/>
              <a:t>Haga clic con el botón derecho</a:t>
            </a:r>
            <a:r>
              <a:rPr lang="es-ES_tradnl" noProof="0" dirty="0"/>
              <a:t> en IMERG_Clipped-Dec2015 y vaya a </a:t>
            </a:r>
            <a:r>
              <a:rPr lang="es-ES_tradnl" b="1" noProof="0" dirty="0" err="1"/>
              <a:t>Properties</a:t>
            </a:r>
            <a:r>
              <a:rPr lang="es-ES_tradnl" noProof="0" dirty="0"/>
              <a:t> &gt; </a:t>
            </a:r>
            <a:r>
              <a:rPr lang="es-ES_tradnl" b="1" noProof="0" dirty="0" err="1"/>
              <a:t>Histogram</a:t>
            </a:r>
            <a:endParaRPr lang="es-ES_tradnl" noProof="0" dirty="0"/>
          </a:p>
          <a:p>
            <a:pPr marL="603478" lvl="0" indent="-457200">
              <a:buFont typeface="+mj-lt"/>
              <a:buAutoNum type="arabicPeriod"/>
            </a:pPr>
            <a:r>
              <a:rPr lang="es-ES_tradnl" dirty="0"/>
              <a:t>Haga clic en</a:t>
            </a:r>
            <a:r>
              <a:rPr lang="es-ES_tradnl" noProof="0" dirty="0"/>
              <a:t> </a:t>
            </a:r>
            <a:r>
              <a:rPr lang="es-ES_tradnl" b="1" noProof="0" dirty="0"/>
              <a:t>Compute </a:t>
            </a:r>
            <a:r>
              <a:rPr lang="es-ES_tradnl" b="1" noProof="0" dirty="0" err="1"/>
              <a:t>Histogram</a:t>
            </a:r>
            <a:endParaRPr lang="es-ES_tradnl" noProof="0" dirty="0"/>
          </a:p>
          <a:p>
            <a:pPr marL="603478" lvl="0" indent="-457200">
              <a:buFont typeface="+mj-lt"/>
              <a:buAutoNum type="arabicPeriod"/>
            </a:pPr>
            <a:r>
              <a:rPr lang="es-ES_tradnl" dirty="0"/>
              <a:t>Obtendrá un </a:t>
            </a:r>
            <a:r>
              <a:rPr lang="es-ES_tradnl" noProof="0" dirty="0"/>
              <a:t>histograma, y valores de lluvia mínimos y máximos para esta capa. </a:t>
            </a:r>
            <a:r>
              <a:rPr lang="es-ES_tradnl" dirty="0"/>
              <a:t>Anote los valores de</a:t>
            </a:r>
            <a:r>
              <a:rPr lang="es-ES_tradnl" noProof="0" dirty="0"/>
              <a:t> </a:t>
            </a:r>
            <a:r>
              <a:rPr lang="es-ES_tradnl" b="1" noProof="0" dirty="0"/>
              <a:t>Min</a:t>
            </a:r>
            <a:r>
              <a:rPr lang="es-ES_tradnl" noProof="0" dirty="0"/>
              <a:t> y </a:t>
            </a:r>
            <a:r>
              <a:rPr lang="es-ES_tradnl" b="1" noProof="0" dirty="0"/>
              <a:t>Max</a:t>
            </a:r>
            <a:r>
              <a:rPr lang="es-ES_tradnl" noProof="0" dirty="0"/>
              <a:t> </a:t>
            </a:r>
          </a:p>
          <a:p>
            <a:pPr marL="603478" lvl="0" indent="-457200">
              <a:buFont typeface="+mj-lt"/>
              <a:buAutoNum type="arabicPeriod"/>
            </a:pPr>
            <a:r>
              <a:rPr lang="es-ES_tradnl" noProof="0" dirty="0"/>
              <a:t>Repita los pasos 1 y 2 con IMERG_Clipped_Dec2016</a:t>
            </a:r>
          </a:p>
          <a:p>
            <a:pPr marL="603478" lvl="0" indent="-457200">
              <a:buFont typeface="+mj-lt"/>
              <a:buAutoNum type="arabicPeriod"/>
            </a:pPr>
            <a:r>
              <a:rPr lang="es-ES_tradnl" noProof="0" dirty="0"/>
              <a:t>Compare los dos histogramas, y los valores mínimos </a:t>
            </a:r>
            <a:r>
              <a:rPr lang="es-ES_tradnl" dirty="0"/>
              <a:t>y máximos </a:t>
            </a:r>
            <a:r>
              <a:rPr lang="es-ES_tradnl" noProof="0" dirty="0"/>
              <a:t>de los dos mapas</a:t>
            </a:r>
          </a:p>
        </p:txBody>
      </p:sp>
    </p:spTree>
    <p:extLst>
      <p:ext uri="{BB962C8B-B14F-4D97-AF65-F5344CB8AC3E}">
        <p14:creationId xmlns:p14="http://schemas.microsoft.com/office/powerpoint/2010/main" val="7552561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Examinar la Media y la Desviación Estándar de la Precipitación en la Cuenca SFV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7147560" cy="5422917"/>
          </a:xfrm>
        </p:spPr>
        <p:txBody>
          <a:bodyPr>
            <a:noAutofit/>
          </a:bodyPr>
          <a:lstStyle/>
          <a:p>
            <a:pPr marL="603478" lvl="0" indent="-457200">
              <a:buFont typeface="+mj-lt"/>
              <a:buAutoNum type="arabicPeriod"/>
            </a:pPr>
            <a:r>
              <a:rPr lang="es-ES_tradnl" dirty="0"/>
              <a:t>En el menú de la parte superior seleccione </a:t>
            </a:r>
            <a:r>
              <a:rPr lang="es-ES_tradnl" b="1" noProof="0" dirty="0" err="1"/>
              <a:t>Raster</a:t>
            </a:r>
            <a:r>
              <a:rPr lang="es-ES_tradnl" noProof="0" dirty="0"/>
              <a:t> &gt; </a:t>
            </a:r>
            <a:r>
              <a:rPr lang="es-ES_tradnl" b="1" noProof="0" dirty="0"/>
              <a:t>Zonal </a:t>
            </a:r>
            <a:r>
              <a:rPr lang="es-ES_tradnl" b="1" noProof="0" dirty="0" err="1"/>
              <a:t>Statistics</a:t>
            </a:r>
            <a:r>
              <a:rPr lang="es-ES_tradnl" noProof="0" dirty="0"/>
              <a:t> o efectúe la búsqueda </a:t>
            </a:r>
            <a:r>
              <a:rPr lang="es-ES_tradnl" b="1" noProof="0" dirty="0"/>
              <a:t>Zonal </a:t>
            </a:r>
            <a:r>
              <a:rPr lang="es-ES_tradnl" b="1" noProof="0" dirty="0" err="1"/>
              <a:t>Statics</a:t>
            </a:r>
            <a:r>
              <a:rPr lang="es-ES_tradnl" b="1" noProof="0" dirty="0"/>
              <a:t> </a:t>
            </a:r>
            <a:r>
              <a:rPr lang="es-ES_tradnl" dirty="0"/>
              <a:t>dentro del</a:t>
            </a:r>
            <a:r>
              <a:rPr lang="es-ES_tradnl" noProof="0" dirty="0"/>
              <a:t> </a:t>
            </a:r>
            <a:r>
              <a:rPr lang="es-ES_tradnl" b="1" noProof="0" dirty="0" err="1"/>
              <a:t>Processing</a:t>
            </a:r>
            <a:r>
              <a:rPr lang="es-ES_tradnl" b="1" noProof="0" dirty="0"/>
              <a:t> </a:t>
            </a:r>
            <a:r>
              <a:rPr lang="es-ES_tradnl" b="1" noProof="0" dirty="0" err="1"/>
              <a:t>Toolbox</a:t>
            </a:r>
            <a:endParaRPr lang="es-ES_tradnl" b="1" noProof="0" dirty="0"/>
          </a:p>
          <a:p>
            <a:pPr marL="603478" lvl="0" indent="-457200">
              <a:buFont typeface="+mj-lt"/>
              <a:buAutoNum type="arabicPeriod"/>
            </a:pPr>
            <a:r>
              <a:rPr lang="es-ES_tradnl" dirty="0"/>
              <a:t>Obtendrá una ventana de opciones para </a:t>
            </a:r>
            <a:r>
              <a:rPr lang="es-ES_tradnl" noProof="0" dirty="0"/>
              <a:t>Zonal </a:t>
            </a:r>
            <a:r>
              <a:rPr lang="es-ES_tradnl" noProof="0" dirty="0" err="1"/>
              <a:t>Statistics</a:t>
            </a:r>
            <a:r>
              <a:rPr lang="es-ES_tradnl" noProof="0" dirty="0"/>
              <a:t> </a:t>
            </a:r>
          </a:p>
          <a:p>
            <a:pPr marL="603478" lvl="0" indent="-457200">
              <a:buFont typeface="+mj-lt"/>
              <a:buAutoNum type="arabicPeriod"/>
            </a:pPr>
            <a:r>
              <a:rPr lang="es-ES_tradnl" dirty="0"/>
              <a:t>En la ventana</a:t>
            </a:r>
            <a:r>
              <a:rPr lang="es-ES_tradnl" noProof="0" dirty="0"/>
              <a:t> </a:t>
            </a:r>
            <a:r>
              <a:rPr lang="es-ES_tradnl" b="1" noProof="0" dirty="0" err="1"/>
              <a:t>Raster</a:t>
            </a:r>
            <a:r>
              <a:rPr lang="es-ES_tradnl" b="1" noProof="0" dirty="0"/>
              <a:t> </a:t>
            </a:r>
            <a:r>
              <a:rPr lang="es-ES_tradnl" b="1" noProof="0" dirty="0" err="1"/>
              <a:t>Layer</a:t>
            </a:r>
            <a:r>
              <a:rPr lang="es-ES_tradnl" noProof="0" dirty="0"/>
              <a:t> seleccione IMERG_Clipped-Dec2015</a:t>
            </a:r>
          </a:p>
        </p:txBody>
      </p:sp>
      <p:pic>
        <p:nvPicPr>
          <p:cNvPr id="5" name="Content Placeholder 4" descr="Macintosh HD:Users:amitamehta:Desktop:Screen Shot 2017-10-26 at 12.17.03 PM.png"/>
          <p:cNvPicPr>
            <a:picLocks noGrp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761" y="2431177"/>
            <a:ext cx="4442811" cy="3755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Macintosh HD:Users:amitamehta:Desktop:Screen Shot 2017-10-26 at 12.08.31 P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688" y="1413634"/>
            <a:ext cx="2810957" cy="8723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7486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Reseña</a:t>
            </a:r>
            <a:endParaRPr lang="es-ES_tradn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noProof="0" dirty="0"/>
              <a:t>Parte 1: Obtener Subconjuntos de Datos y Series Temporales </a:t>
            </a:r>
            <a:r>
              <a:rPr lang="es-ES_tradnl" dirty="0"/>
              <a:t>M</a:t>
            </a:r>
            <a:r>
              <a:rPr lang="es-ES_tradnl" noProof="0" dirty="0" err="1"/>
              <a:t>ensuales</a:t>
            </a:r>
            <a:r>
              <a:rPr lang="es-ES_tradnl" noProof="0" dirty="0"/>
              <a:t> de Precipitación</a:t>
            </a:r>
          </a:p>
          <a:p>
            <a:pPr lvl="0"/>
            <a:r>
              <a:rPr lang="es-ES_tradnl" noProof="0" dirty="0"/>
              <a:t>Parte 2: Obtener y Descargar </a:t>
            </a:r>
            <a:r>
              <a:rPr lang="es-ES_tradnl" dirty="0"/>
              <a:t>Mapas </a:t>
            </a:r>
            <a:r>
              <a:rPr lang="es-ES_tradnl" noProof="0" dirty="0"/>
              <a:t>Mensuales de Precipitación </a:t>
            </a:r>
          </a:p>
          <a:p>
            <a:pPr lvl="0"/>
            <a:r>
              <a:rPr lang="es-ES_tradnl" noProof="0" dirty="0"/>
              <a:t>Parte 3: Análisis de Precipitación en QGIS</a:t>
            </a:r>
          </a:p>
          <a:p>
            <a:pPr lvl="1"/>
            <a:r>
              <a:rPr lang="es-ES_tradnl" noProof="0" dirty="0"/>
              <a:t>Convertir Datos </a:t>
            </a:r>
            <a:r>
              <a:rPr lang="es-ES_tradnl" noProof="0" dirty="0" err="1"/>
              <a:t>NetCDF</a:t>
            </a:r>
            <a:r>
              <a:rPr lang="es-ES_tradnl" noProof="0" dirty="0"/>
              <a:t> de IMERG a </a:t>
            </a:r>
            <a:r>
              <a:rPr lang="es-ES_tradnl" noProof="0" dirty="0" err="1"/>
              <a:t>GeoTIFF</a:t>
            </a:r>
            <a:endParaRPr lang="es-ES_tradnl" noProof="0" dirty="0"/>
          </a:p>
          <a:p>
            <a:pPr lvl="1"/>
            <a:r>
              <a:rPr lang="es-ES_tradnl" noProof="0" dirty="0"/>
              <a:t>Interpolar y Recortar Datos de Precipitación Para la Cuenca SFV </a:t>
            </a:r>
          </a:p>
          <a:p>
            <a:pPr lvl="0"/>
            <a:r>
              <a:rPr lang="es-ES_tradnl" noProof="0" dirty="0"/>
              <a:t>Parte 4: Analizar Precipitación en la Cuenca SFV</a:t>
            </a:r>
          </a:p>
          <a:p>
            <a:pPr lvl="1"/>
            <a:r>
              <a:rPr lang="es-ES_tradnl" noProof="0" dirty="0"/>
              <a:t>Examinar Histogramas de Precipitación en Diciembre 2015 y 2016</a:t>
            </a:r>
          </a:p>
          <a:p>
            <a:pPr lvl="1"/>
            <a:r>
              <a:rPr lang="es-ES_tradnl" noProof="0" dirty="0"/>
              <a:t>Examinar la Media y </a:t>
            </a:r>
            <a:r>
              <a:rPr lang="es-ES_tradnl" dirty="0"/>
              <a:t>la Desviación Estándar </a:t>
            </a:r>
            <a:r>
              <a:rPr lang="es-ES_tradnl" noProof="0" dirty="0"/>
              <a:t>de la Precipitación en SFV</a:t>
            </a:r>
          </a:p>
          <a:p>
            <a:pPr lvl="1"/>
            <a:r>
              <a:rPr lang="es-ES_tradnl" noProof="0" dirty="0"/>
              <a:t>Examinar el Variabilidad Interanual de la Precipitación</a:t>
            </a:r>
          </a:p>
        </p:txBody>
      </p:sp>
    </p:spTree>
    <p:extLst>
      <p:ext uri="{BB962C8B-B14F-4D97-AF65-F5344CB8AC3E}">
        <p14:creationId xmlns:p14="http://schemas.microsoft.com/office/powerpoint/2010/main" val="104039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Examinar la Media y la Desviación Estándar de la Precipitación en la Cuenca SFV</a:t>
            </a:r>
            <a:endParaRPr lang="es-ES_tradn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603478" lvl="0" indent="-457200">
              <a:buFont typeface="+mj-lt"/>
              <a:buAutoNum type="arabicPeriod" startAt="4"/>
            </a:pPr>
            <a:r>
              <a:rPr lang="es-ES_tradnl" dirty="0"/>
              <a:t>En la ventana </a:t>
            </a:r>
            <a:r>
              <a:rPr lang="es-ES_tradnl" b="1" dirty="0" err="1"/>
              <a:t>Polygon</a:t>
            </a:r>
            <a:r>
              <a:rPr lang="es-ES_tradnl" b="1" dirty="0"/>
              <a:t> </a:t>
            </a:r>
            <a:r>
              <a:rPr lang="es-ES_tradnl" b="1" dirty="0" err="1"/>
              <a:t>layer</a:t>
            </a:r>
            <a:r>
              <a:rPr lang="es-ES_tradnl" b="1" dirty="0"/>
              <a:t> </a:t>
            </a:r>
            <a:r>
              <a:rPr lang="es-ES_tradnl" b="1" dirty="0" err="1"/>
              <a:t>containing</a:t>
            </a:r>
            <a:r>
              <a:rPr lang="es-ES_tradnl" b="1" dirty="0"/>
              <a:t> </a:t>
            </a:r>
            <a:r>
              <a:rPr lang="es-ES_tradnl" b="1" dirty="0" err="1"/>
              <a:t>zones</a:t>
            </a:r>
            <a:r>
              <a:rPr lang="es-ES_tradnl" dirty="0"/>
              <a:t> asegúrese de que la </a:t>
            </a:r>
            <a:r>
              <a:rPr lang="es-ES_tradnl" dirty="0" err="1"/>
              <a:t>shapefile</a:t>
            </a:r>
            <a:r>
              <a:rPr lang="es-ES_tradnl" dirty="0"/>
              <a:t> sfv_4326 está seleccionada</a:t>
            </a:r>
          </a:p>
          <a:p>
            <a:pPr marL="603478" lvl="0" indent="-457200">
              <a:buFont typeface="+mj-lt"/>
              <a:buAutoNum type="arabicPeriod" startAt="4"/>
            </a:pPr>
            <a:r>
              <a:rPr lang="es-ES_tradnl" dirty="0"/>
              <a:t>En la ventana </a:t>
            </a:r>
            <a:r>
              <a:rPr lang="es-ES_tradnl" b="1" dirty="0"/>
              <a:t>Output </a:t>
            </a:r>
            <a:r>
              <a:rPr lang="es-ES_tradnl" b="1" dirty="0" err="1"/>
              <a:t>column</a:t>
            </a:r>
            <a:r>
              <a:rPr lang="es-ES_tradnl" b="1" dirty="0"/>
              <a:t> </a:t>
            </a:r>
            <a:r>
              <a:rPr lang="es-ES_tradnl" b="1" dirty="0" err="1"/>
              <a:t>prefix</a:t>
            </a:r>
            <a:r>
              <a:rPr lang="es-ES_tradnl" b="1" dirty="0"/>
              <a:t> </a:t>
            </a:r>
            <a:r>
              <a:rPr lang="es-ES_tradnl" dirty="0"/>
              <a:t>teclee </a:t>
            </a:r>
            <a:r>
              <a:rPr lang="es-ES_tradnl" b="1" dirty="0"/>
              <a:t>Stat2015</a:t>
            </a:r>
            <a:r>
              <a:rPr lang="es-ES_tradnl" dirty="0"/>
              <a:t> (o cualquier otro nombre que identifique estadísticas para esta capa) </a:t>
            </a:r>
          </a:p>
          <a:p>
            <a:pPr marL="603478" lvl="0" indent="-457200">
              <a:buFont typeface="+mj-lt"/>
              <a:buAutoNum type="arabicPeriod" startAt="4"/>
            </a:pPr>
            <a:r>
              <a:rPr lang="es-ES_tradnl" dirty="0"/>
              <a:t>En la ventana de</a:t>
            </a:r>
            <a:r>
              <a:rPr lang="es-ES_tradnl" noProof="0" dirty="0"/>
              <a:t> </a:t>
            </a:r>
            <a:r>
              <a:rPr lang="es-ES_tradnl" b="1" noProof="0" dirty="0" err="1"/>
              <a:t>Statistics</a:t>
            </a:r>
            <a:r>
              <a:rPr lang="es-ES_tradnl" b="1" noProof="0" dirty="0"/>
              <a:t> </a:t>
            </a:r>
            <a:r>
              <a:rPr lang="es-ES_tradnl" b="1" noProof="0" dirty="0" err="1"/>
              <a:t>to</a:t>
            </a:r>
            <a:r>
              <a:rPr lang="es-ES_tradnl" b="1" noProof="0" dirty="0"/>
              <a:t> </a:t>
            </a:r>
            <a:r>
              <a:rPr lang="es-ES_tradnl" b="1" noProof="0" dirty="0" err="1"/>
              <a:t>calculate</a:t>
            </a:r>
            <a:r>
              <a:rPr lang="es-ES_tradnl" dirty="0"/>
              <a:t>, seleccione</a:t>
            </a:r>
            <a:r>
              <a:rPr lang="es-ES_tradnl" noProof="0" dirty="0"/>
              <a:t> </a:t>
            </a:r>
            <a:r>
              <a:rPr lang="es-ES_tradnl" b="1" noProof="0" dirty="0" err="1"/>
              <a:t>Count</a:t>
            </a:r>
            <a:r>
              <a:rPr lang="es-ES_tradnl" b="1" noProof="0" dirty="0"/>
              <a:t>, Sum, Mean, Standard </a:t>
            </a:r>
            <a:r>
              <a:rPr lang="es-ES_tradnl" b="1" noProof="0" dirty="0" err="1"/>
              <a:t>deviation</a:t>
            </a:r>
            <a:r>
              <a:rPr lang="es-ES_tradnl" b="1" noProof="0" dirty="0"/>
              <a:t>, </a:t>
            </a:r>
            <a:r>
              <a:rPr lang="es-ES_tradnl" b="1" noProof="0" dirty="0" err="1"/>
              <a:t>Minimum</a:t>
            </a:r>
            <a:r>
              <a:rPr lang="es-ES_tradnl" b="1" noProof="0" dirty="0"/>
              <a:t>, y </a:t>
            </a:r>
            <a:r>
              <a:rPr lang="es-ES_tradnl" b="1" noProof="0" dirty="0" err="1"/>
              <a:t>Maximum</a:t>
            </a:r>
            <a:endParaRPr lang="es-ES_tradnl" dirty="0"/>
          </a:p>
          <a:p>
            <a:pPr marL="603478" lvl="0" indent="-457200">
              <a:buFont typeface="+mj-lt"/>
              <a:buAutoNum type="arabicPeriod" startAt="4"/>
            </a:pPr>
            <a:r>
              <a:rPr lang="es-ES_tradnl" dirty="0"/>
              <a:t>Pulse</a:t>
            </a:r>
            <a:r>
              <a:rPr lang="es-ES_tradnl" noProof="0" dirty="0"/>
              <a:t> </a:t>
            </a:r>
            <a:r>
              <a:rPr lang="es-ES_tradnl" b="1" noProof="0" dirty="0"/>
              <a:t>OK</a:t>
            </a:r>
            <a:r>
              <a:rPr lang="es-ES_tradnl" noProof="0" dirty="0"/>
              <a:t> en la esquina inferior derecha</a:t>
            </a:r>
          </a:p>
          <a:p>
            <a:pPr marL="603478" lvl="0" indent="-457200">
              <a:buFont typeface="+mj-lt"/>
              <a:buAutoNum type="arabicPeriod" startAt="4"/>
            </a:pPr>
            <a:r>
              <a:rPr lang="es-ES_tradnl" noProof="0" dirty="0"/>
              <a:t>Repita los pasos anteriores para IMERG_Cliped-Dec2016. </a:t>
            </a:r>
            <a:r>
              <a:rPr lang="es-ES_tradnl" dirty="0"/>
              <a:t>Acuérdese de cambiar el prefijo</a:t>
            </a:r>
            <a:r>
              <a:rPr lang="es-ES_tradnl" noProof="0" dirty="0"/>
              <a:t> (sugerencia: Stats2016)</a:t>
            </a:r>
          </a:p>
        </p:txBody>
      </p:sp>
    </p:spTree>
    <p:extLst>
      <p:ext uri="{BB962C8B-B14F-4D97-AF65-F5344CB8AC3E}">
        <p14:creationId xmlns:p14="http://schemas.microsoft.com/office/powerpoint/2010/main" val="14851344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Examinar la Media y la Desviación Estándar de la Precipitación en la Cuenca SFV</a:t>
            </a:r>
            <a:endParaRPr lang="es-ES_tradn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1" y="1130283"/>
            <a:ext cx="9433561" cy="5041917"/>
          </a:xfrm>
        </p:spPr>
        <p:txBody>
          <a:bodyPr>
            <a:noAutofit/>
          </a:bodyPr>
          <a:lstStyle/>
          <a:p>
            <a:pPr marL="603478" lvl="0" indent="-457200">
              <a:buFont typeface="+mj-lt"/>
              <a:buAutoNum type="arabicPeriod" startAt="9"/>
            </a:pPr>
            <a:r>
              <a:rPr lang="es-ES_tradnl" noProof="0" dirty="0"/>
              <a:t>Las estadísticas </a:t>
            </a:r>
            <a:r>
              <a:rPr lang="es-ES_tradnl" dirty="0"/>
              <a:t>estarán disponibles desde la barra superior en</a:t>
            </a:r>
            <a:r>
              <a:rPr lang="es-ES_tradnl" noProof="0" dirty="0"/>
              <a:t> </a:t>
            </a:r>
            <a:r>
              <a:rPr lang="es-ES_tradnl" b="1" noProof="0" dirty="0" err="1"/>
              <a:t>Attribute</a:t>
            </a:r>
            <a:r>
              <a:rPr lang="es-ES_tradnl" b="1" noProof="0" dirty="0"/>
              <a:t> </a:t>
            </a:r>
            <a:r>
              <a:rPr lang="es-ES_tradnl" b="1" noProof="0" dirty="0" err="1"/>
              <a:t>Table</a:t>
            </a:r>
            <a:r>
              <a:rPr lang="es-ES_tradnl" noProof="0" dirty="0"/>
              <a:t> o haga clic con el botón derecho </a:t>
            </a:r>
            <a:r>
              <a:rPr lang="es-ES_tradnl" dirty="0"/>
              <a:t>en la </a:t>
            </a:r>
            <a:r>
              <a:rPr lang="es-ES_tradnl" noProof="0" dirty="0" err="1"/>
              <a:t>shapefile</a:t>
            </a:r>
            <a:r>
              <a:rPr lang="es-ES_tradnl" noProof="0" dirty="0"/>
              <a:t> situada debajo del panel con los ficheros</a:t>
            </a:r>
          </a:p>
          <a:p>
            <a:pPr lvl="1"/>
            <a:r>
              <a:rPr lang="es-ES_tradnl" dirty="0"/>
              <a:t>Haga clic en </a:t>
            </a:r>
            <a:r>
              <a:rPr lang="es-ES_tradnl" noProof="0" dirty="0" err="1"/>
              <a:t>Attribute</a:t>
            </a:r>
            <a:r>
              <a:rPr lang="es-ES_tradnl" noProof="0" dirty="0"/>
              <a:t> </a:t>
            </a:r>
            <a:r>
              <a:rPr lang="es-ES_tradnl" noProof="0" dirty="0" err="1"/>
              <a:t>Table</a:t>
            </a:r>
            <a:r>
              <a:rPr lang="es-ES_tradnl" noProof="0" dirty="0"/>
              <a:t> y examine los números</a:t>
            </a:r>
          </a:p>
          <a:p>
            <a:pPr lvl="1"/>
            <a:r>
              <a:rPr lang="es-ES_tradnl" noProof="0" dirty="0"/>
              <a:t>Puede copiar las estadísticas Mean, Standard </a:t>
            </a:r>
            <a:r>
              <a:rPr lang="es-ES_tradnl" noProof="0" dirty="0" err="1"/>
              <a:t>deviation</a:t>
            </a:r>
            <a:r>
              <a:rPr lang="es-ES_tradnl" noProof="0" dirty="0"/>
              <a:t>, </a:t>
            </a:r>
            <a:r>
              <a:rPr lang="es-ES_tradnl" noProof="0" dirty="0" err="1"/>
              <a:t>Minimum</a:t>
            </a:r>
            <a:r>
              <a:rPr lang="es-ES_tradnl" noProof="0" dirty="0"/>
              <a:t> and </a:t>
            </a:r>
            <a:r>
              <a:rPr lang="es-ES_tradnl" noProof="0" dirty="0" err="1"/>
              <a:t>Maximum</a:t>
            </a:r>
            <a:r>
              <a:rPr lang="es-ES_tradnl" noProof="0" dirty="0"/>
              <a:t> para las capas del 2015 y 2016. </a:t>
            </a:r>
            <a:r>
              <a:rPr lang="es-ES_tradnl" dirty="0"/>
              <a:t>O guarde el </a:t>
            </a:r>
            <a:r>
              <a:rPr lang="es-ES_tradnl" noProof="0" dirty="0" err="1"/>
              <a:t>Attribute</a:t>
            </a:r>
            <a:r>
              <a:rPr lang="es-ES_tradnl" noProof="0" dirty="0"/>
              <a:t> </a:t>
            </a:r>
            <a:r>
              <a:rPr lang="es-ES_tradnl" noProof="0" dirty="0" err="1"/>
              <a:t>Table</a:t>
            </a:r>
            <a:r>
              <a:rPr lang="es-ES_tradnl" noProof="0" dirty="0"/>
              <a:t> a un fichero CSV con el </a:t>
            </a:r>
            <a:r>
              <a:rPr lang="es-ES_tradnl" noProof="0" dirty="0" err="1"/>
              <a:t>plugin</a:t>
            </a:r>
            <a:r>
              <a:rPr lang="es-ES_tradnl" noProof="0" dirty="0"/>
              <a:t> MMQGIS. Si no tiene este </a:t>
            </a:r>
            <a:r>
              <a:rPr lang="es-ES_tradnl" noProof="0" dirty="0" err="1"/>
              <a:t>plugin</a:t>
            </a:r>
            <a:r>
              <a:rPr lang="es-ES_tradnl" noProof="0" dirty="0"/>
              <a:t> entonces siga </a:t>
            </a:r>
            <a:r>
              <a:rPr lang="es-ES_tradnl" dirty="0"/>
              <a:t>los pasos que realizó anteriormente </a:t>
            </a:r>
            <a:r>
              <a:rPr lang="es-ES_tradnl" noProof="0" dirty="0"/>
              <a:t>para descargar e instalar el </a:t>
            </a:r>
            <a:r>
              <a:rPr lang="es-ES_tradnl" noProof="0" dirty="0" err="1"/>
              <a:t>OpenLayers</a:t>
            </a:r>
            <a:r>
              <a:rPr lang="es-ES_tradnl" noProof="0" dirty="0"/>
              <a:t> </a:t>
            </a:r>
            <a:r>
              <a:rPr lang="es-ES_tradnl" noProof="0" dirty="0" err="1"/>
              <a:t>plugin</a:t>
            </a:r>
            <a:r>
              <a:rPr lang="es-ES_tradnl" noProof="0" dirty="0"/>
              <a:t> (Parte 2, Pasos 1-3), usando MMQGIS en vez de </a:t>
            </a:r>
            <a:r>
              <a:rPr lang="es-ES_tradnl" noProof="0" dirty="0" err="1"/>
              <a:t>OpenLayers</a:t>
            </a:r>
            <a:r>
              <a:rPr lang="es-ES_tradnl" noProof="0" dirty="0"/>
              <a:t>.</a:t>
            </a:r>
          </a:p>
          <a:p>
            <a:pPr marL="603478" indent="-457200">
              <a:buFont typeface="+mj-lt"/>
              <a:buAutoNum type="arabicPeriod" startAt="9"/>
            </a:pPr>
            <a:r>
              <a:rPr lang="es-ES_tradnl" noProof="0" dirty="0"/>
              <a:t>Use </a:t>
            </a:r>
            <a:r>
              <a:rPr lang="es-ES_tradnl" b="1" noProof="0" dirty="0"/>
              <a:t>MMQGIS</a:t>
            </a:r>
            <a:r>
              <a:rPr lang="es-ES_tradnl" noProof="0" dirty="0"/>
              <a:t> &gt; </a:t>
            </a:r>
            <a:r>
              <a:rPr lang="es-ES_tradnl" b="1" noProof="0" dirty="0" err="1"/>
              <a:t>Import</a:t>
            </a:r>
            <a:r>
              <a:rPr lang="es-ES_tradnl" b="1" noProof="0" dirty="0"/>
              <a:t>/</a:t>
            </a:r>
            <a:r>
              <a:rPr lang="es-ES_tradnl" b="1" noProof="0" dirty="0" err="1"/>
              <a:t>Export</a:t>
            </a:r>
            <a:r>
              <a:rPr lang="es-ES_tradnl" noProof="0" dirty="0"/>
              <a:t> &gt; </a:t>
            </a:r>
            <a:r>
              <a:rPr lang="es-ES_tradnl" b="1" noProof="0" dirty="0" err="1"/>
              <a:t>Attributes</a:t>
            </a:r>
            <a:r>
              <a:rPr lang="es-ES_tradnl" b="1" noProof="0" dirty="0"/>
              <a:t> </a:t>
            </a:r>
            <a:r>
              <a:rPr lang="es-ES_tradnl" b="1" noProof="0" dirty="0" err="1"/>
              <a:t>Export</a:t>
            </a:r>
            <a:r>
              <a:rPr lang="es-ES_tradnl" b="1" noProof="0" dirty="0"/>
              <a:t> </a:t>
            </a:r>
            <a:r>
              <a:rPr lang="es-ES_tradnl" b="1" noProof="0" dirty="0" err="1"/>
              <a:t>to</a:t>
            </a:r>
            <a:r>
              <a:rPr lang="es-ES_tradnl" b="1" noProof="0" dirty="0"/>
              <a:t> CSV File</a:t>
            </a:r>
            <a:endParaRPr lang="es-ES_tradnl" noProof="0" dirty="0"/>
          </a:p>
        </p:txBody>
      </p:sp>
      <p:pic>
        <p:nvPicPr>
          <p:cNvPr id="4" name="Picture 3" descr="Macintosh HD:Users:amitamehta:Desktop:Screen Shot 2017-10-26 at 12.21.47 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9805" y="1130283"/>
            <a:ext cx="1261187" cy="532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Macintosh HD:Users:amitamehta:Desktop:Screen Shot 2017-10-26 at 1.24.45 P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8988" y="2002356"/>
            <a:ext cx="2262821" cy="985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Macintosh HD:Users:amitamehta:Desktop:Screen Shot 2017-10-26 at 1.30.00 PM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9676" y="3124199"/>
            <a:ext cx="2261445" cy="25146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39997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Examinar Diferencias Interanuales en la Precipitación</a:t>
            </a:r>
            <a:endParaRPr lang="es-ES_tradn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46278" indent="0">
              <a:buNone/>
            </a:pPr>
            <a:r>
              <a:rPr lang="es-ES_tradnl" noProof="0" dirty="0"/>
              <a:t>Ahora calculará la diferencia entre la precipitación de Diciembre 2015 y Diciembre 2016</a:t>
            </a:r>
          </a:p>
          <a:p>
            <a:pPr marL="603478" lvl="0" indent="-457200">
              <a:buFont typeface="+mj-lt"/>
              <a:buAutoNum type="arabicPeriod"/>
            </a:pPr>
            <a:r>
              <a:rPr lang="es-ES_tradnl" noProof="0" dirty="0"/>
              <a:t>Seleccione </a:t>
            </a:r>
            <a:r>
              <a:rPr lang="es-ES_tradnl" b="1" noProof="0" dirty="0" err="1"/>
              <a:t>Raster</a:t>
            </a:r>
            <a:r>
              <a:rPr lang="es-ES_tradnl" noProof="0" dirty="0"/>
              <a:t> &gt; </a:t>
            </a:r>
            <a:r>
              <a:rPr lang="es-ES_tradnl" b="1" noProof="0" dirty="0" err="1"/>
              <a:t>Raster</a:t>
            </a:r>
            <a:r>
              <a:rPr lang="es-ES_tradnl" b="1" noProof="0" dirty="0"/>
              <a:t> </a:t>
            </a:r>
            <a:r>
              <a:rPr lang="es-ES_tradnl" b="1" noProof="0" dirty="0" err="1"/>
              <a:t>Calculator</a:t>
            </a:r>
            <a:endParaRPr lang="es-ES_tradnl" noProof="0" dirty="0"/>
          </a:p>
          <a:p>
            <a:pPr marL="603478" lvl="0" indent="-457200">
              <a:buFont typeface="+mj-lt"/>
              <a:buAutoNum type="arabicPeriod"/>
            </a:pPr>
            <a:r>
              <a:rPr lang="es-ES_tradnl" noProof="0" dirty="0"/>
              <a:t>Dese las bandas </a:t>
            </a:r>
            <a:r>
              <a:rPr lang="es-ES_tradnl" noProof="0" dirty="0" err="1"/>
              <a:t>Raster</a:t>
            </a:r>
            <a:r>
              <a:rPr lang="es-ES_tradnl" noProof="0" dirty="0"/>
              <a:t>, haga doble clic en la capa </a:t>
            </a:r>
            <a:r>
              <a:rPr lang="es-ES_tradnl" b="1" noProof="0" dirty="0"/>
              <a:t>IMERG_Clipped-Dec2015@1</a:t>
            </a:r>
            <a:r>
              <a:rPr lang="es-ES_tradnl" noProof="0" dirty="0"/>
              <a:t> </a:t>
            </a:r>
          </a:p>
          <a:p>
            <a:pPr marL="603478" lvl="0" indent="-457200">
              <a:buFont typeface="+mj-lt"/>
              <a:buAutoNum type="arabicPeriod"/>
            </a:pPr>
            <a:r>
              <a:rPr lang="es-ES_tradnl" noProof="0" dirty="0"/>
              <a:t>La capa aparecerá en la </a:t>
            </a:r>
            <a:r>
              <a:rPr lang="es-ES_tradnl" dirty="0"/>
              <a:t>ventana </a:t>
            </a:r>
            <a:r>
              <a:rPr lang="es-ES_tradnl" b="1" noProof="0" dirty="0" err="1"/>
              <a:t>Raster</a:t>
            </a:r>
            <a:r>
              <a:rPr lang="es-ES_tradnl" b="1" noProof="0" dirty="0"/>
              <a:t> </a:t>
            </a:r>
            <a:r>
              <a:rPr lang="es-ES_tradnl" b="1" noProof="0" dirty="0" err="1"/>
              <a:t>Calculator</a:t>
            </a:r>
            <a:r>
              <a:rPr lang="es-ES_tradnl" b="1" noProof="0" dirty="0"/>
              <a:t> </a:t>
            </a:r>
            <a:r>
              <a:rPr lang="es-ES_tradnl" b="1" noProof="0" dirty="0" err="1"/>
              <a:t>Expression</a:t>
            </a:r>
            <a:r>
              <a:rPr lang="es-ES_tradnl" b="1" noProof="0" dirty="0"/>
              <a:t> </a:t>
            </a:r>
            <a:endParaRPr lang="es-ES_tradnl" noProof="0" dirty="0"/>
          </a:p>
          <a:p>
            <a:pPr marL="603478" lvl="0" indent="-457200">
              <a:buFont typeface="+mj-lt"/>
              <a:buAutoNum type="arabicPeriod"/>
            </a:pPr>
            <a:r>
              <a:rPr lang="es-ES_tradnl" noProof="0" dirty="0"/>
              <a:t>Seleccione el símbolo de la resta (-) en </a:t>
            </a:r>
            <a:r>
              <a:rPr lang="es-ES_tradnl" b="1" noProof="0" dirty="0" err="1"/>
              <a:t>Operators</a:t>
            </a:r>
            <a:endParaRPr lang="es-ES_tradnl" noProof="0" dirty="0"/>
          </a:p>
          <a:p>
            <a:pPr marL="603478" lvl="0" indent="-457200">
              <a:buFont typeface="+mj-lt"/>
              <a:buAutoNum type="arabicPeriod"/>
            </a:pPr>
            <a:r>
              <a:rPr lang="es-ES_tradnl" noProof="0" dirty="0"/>
              <a:t>Desde la bandas </a:t>
            </a:r>
            <a:r>
              <a:rPr lang="es-ES_tradnl" noProof="0" dirty="0" err="1"/>
              <a:t>Raster</a:t>
            </a:r>
            <a:r>
              <a:rPr lang="es-ES_tradnl" noProof="0" dirty="0"/>
              <a:t>, haga doble clic en la capa </a:t>
            </a:r>
            <a:r>
              <a:rPr lang="es-ES_tradnl" b="1" noProof="0" dirty="0"/>
              <a:t>IMERG_Clipped-Dec2016@1</a:t>
            </a:r>
            <a:r>
              <a:rPr lang="es-ES_tradnl" noProof="0" dirty="0"/>
              <a:t>. La capa aparecerá en la ventana </a:t>
            </a:r>
            <a:r>
              <a:rPr lang="es-ES_tradnl" b="1" noProof="0" dirty="0" err="1"/>
              <a:t>Raster</a:t>
            </a:r>
            <a:r>
              <a:rPr lang="es-ES_tradnl" b="1" noProof="0" dirty="0"/>
              <a:t> </a:t>
            </a:r>
            <a:r>
              <a:rPr lang="es-ES_tradnl" b="1" noProof="0" dirty="0" err="1"/>
              <a:t>Calculator</a:t>
            </a:r>
            <a:r>
              <a:rPr lang="es-ES_tradnl" b="1" noProof="0" dirty="0"/>
              <a:t> </a:t>
            </a:r>
            <a:r>
              <a:rPr lang="es-ES_tradnl" b="1" noProof="0" dirty="0" err="1"/>
              <a:t>Expression</a:t>
            </a:r>
            <a:r>
              <a:rPr lang="es-ES_tradnl" b="1" noProof="0" dirty="0"/>
              <a:t> </a:t>
            </a:r>
            <a:endParaRPr lang="es-ES_tradnl" noProof="0" dirty="0"/>
          </a:p>
        </p:txBody>
      </p:sp>
    </p:spTree>
    <p:extLst>
      <p:ext uri="{BB962C8B-B14F-4D97-AF65-F5344CB8AC3E}">
        <p14:creationId xmlns:p14="http://schemas.microsoft.com/office/powerpoint/2010/main" val="14477540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Examinar Diferencias Interanuales en la Precipitación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5806440" cy="5041917"/>
          </a:xfrm>
        </p:spPr>
        <p:txBody>
          <a:bodyPr>
            <a:noAutofit/>
          </a:bodyPr>
          <a:lstStyle/>
          <a:p>
            <a:pPr marL="603478" lvl="0" indent="-457200">
              <a:buFont typeface="+mj-lt"/>
              <a:buAutoNum type="arabicPeriod" startAt="6"/>
            </a:pPr>
            <a:r>
              <a:rPr lang="es-ES_tradnl" dirty="0"/>
              <a:t>En</a:t>
            </a:r>
            <a:r>
              <a:rPr lang="es-ES_tradnl" noProof="0" dirty="0"/>
              <a:t> </a:t>
            </a:r>
            <a:r>
              <a:rPr lang="es-ES_tradnl" b="1" noProof="0" dirty="0" err="1"/>
              <a:t>Raster</a:t>
            </a:r>
            <a:r>
              <a:rPr lang="es-ES_tradnl" b="1" noProof="0" dirty="0"/>
              <a:t> </a:t>
            </a:r>
            <a:r>
              <a:rPr lang="es-ES_tradnl" b="1" noProof="0" dirty="0" err="1"/>
              <a:t>Layer</a:t>
            </a:r>
            <a:r>
              <a:rPr lang="es-ES_tradnl" noProof="0" dirty="0"/>
              <a:t> &gt; </a:t>
            </a:r>
            <a:r>
              <a:rPr lang="es-ES_tradnl" b="1" noProof="0" dirty="0"/>
              <a:t>Output</a:t>
            </a:r>
            <a:r>
              <a:rPr lang="es-ES_tradnl" noProof="0" dirty="0"/>
              <a:t> </a:t>
            </a:r>
            <a:r>
              <a:rPr lang="es-ES_tradnl" b="1" noProof="0" dirty="0" err="1"/>
              <a:t>Layer</a:t>
            </a:r>
            <a:r>
              <a:rPr lang="es-ES_tradnl" noProof="0" dirty="0"/>
              <a:t> teclee el nombre de la carpeta y el fichero donde guardará la capa con la diferencia de precipitación (Sugerencia: PrecipDifference_Dec15&amp;16)</a:t>
            </a:r>
          </a:p>
          <a:p>
            <a:pPr marL="603478" lvl="0" indent="-457200">
              <a:buFont typeface="+mj-lt"/>
              <a:buAutoNum type="arabicPeriod" startAt="6"/>
            </a:pPr>
            <a:r>
              <a:rPr lang="es-ES_tradnl" dirty="0"/>
              <a:t>Seleccione</a:t>
            </a:r>
            <a:r>
              <a:rPr lang="es-ES_tradnl" noProof="0" dirty="0"/>
              <a:t> </a:t>
            </a:r>
            <a:r>
              <a:rPr lang="es-ES_tradnl" b="1" noProof="0" dirty="0" err="1"/>
              <a:t>Add</a:t>
            </a:r>
            <a:r>
              <a:rPr lang="es-ES_tradnl" b="1" noProof="0" dirty="0"/>
              <a:t> </a:t>
            </a:r>
            <a:r>
              <a:rPr lang="es-ES_tradnl" b="1" noProof="0" dirty="0" err="1"/>
              <a:t>result</a:t>
            </a:r>
            <a:r>
              <a:rPr lang="es-ES_tradnl" b="1" noProof="0" dirty="0"/>
              <a:t> to </a:t>
            </a:r>
            <a:r>
              <a:rPr lang="es-ES_tradnl" b="1" noProof="0" dirty="0" err="1"/>
              <a:t>project</a:t>
            </a:r>
            <a:r>
              <a:rPr lang="es-ES_tradnl" noProof="0" dirty="0"/>
              <a:t> </a:t>
            </a:r>
          </a:p>
          <a:p>
            <a:pPr marL="603478" lvl="0" indent="-457200">
              <a:buFont typeface="+mj-lt"/>
              <a:buAutoNum type="arabicPeriod" startAt="6"/>
            </a:pPr>
            <a:r>
              <a:rPr lang="es-ES_tradnl" dirty="0"/>
              <a:t>Pulse</a:t>
            </a:r>
            <a:r>
              <a:rPr lang="es-ES_tradnl" noProof="0" dirty="0"/>
              <a:t> </a:t>
            </a:r>
            <a:r>
              <a:rPr lang="es-ES_tradnl" b="1" noProof="0" dirty="0"/>
              <a:t>OK</a:t>
            </a:r>
            <a:r>
              <a:rPr lang="es-ES_tradnl" noProof="0" dirty="0"/>
              <a:t> </a:t>
            </a:r>
            <a:r>
              <a:rPr lang="es-ES_tradnl" dirty="0"/>
              <a:t>para obtener el mapa de diferencia</a:t>
            </a:r>
            <a:endParaRPr lang="es-ES_tradnl" noProof="0" dirty="0"/>
          </a:p>
        </p:txBody>
      </p:sp>
      <p:pic>
        <p:nvPicPr>
          <p:cNvPr id="6" name="Content Placeholder 5" descr="Macintosh HD:Users:amitamehta:Desktop:Screen Shot 2017-10-26 at 1.55.50 PM.png"/>
          <p:cNvPicPr>
            <a:picLocks noGrp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0450" y="1130283"/>
            <a:ext cx="5805488" cy="38547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6356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Examinar Diferencias Interanuales en la Precipitación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5806440" cy="5041917"/>
          </a:xfrm>
        </p:spPr>
        <p:txBody>
          <a:bodyPr>
            <a:noAutofit/>
          </a:bodyPr>
          <a:lstStyle/>
          <a:p>
            <a:pPr marL="603478" lvl="0" indent="-457200">
              <a:buFont typeface="+mj-lt"/>
              <a:buAutoNum type="arabicPeriod" startAt="9"/>
            </a:pPr>
            <a:r>
              <a:rPr lang="es-ES_tradnl" noProof="0" dirty="0"/>
              <a:t>Haga</a:t>
            </a:r>
            <a:r>
              <a:rPr lang="es-ES_tradnl" dirty="0"/>
              <a:t> clic con el botón derecho en </a:t>
            </a:r>
            <a:r>
              <a:rPr lang="es-ES_tradnl" b="1" noProof="0" dirty="0" err="1"/>
              <a:t>Properties</a:t>
            </a:r>
            <a:r>
              <a:rPr lang="es-ES_tradnl" noProof="0" dirty="0"/>
              <a:t> &gt; </a:t>
            </a:r>
            <a:r>
              <a:rPr lang="es-ES_tradnl" b="1" noProof="0" dirty="0" err="1"/>
              <a:t>Transparency</a:t>
            </a:r>
            <a:r>
              <a:rPr lang="es-ES_tradnl" noProof="0" dirty="0"/>
              <a:t> para fijar la transparencia del la capa de diferencias en un 50%, y así poder visualizar el mapa situado debajo. También</a:t>
            </a:r>
            <a:r>
              <a:rPr lang="es-ES_tradnl" dirty="0"/>
              <a:t> puede quitar y poner las capas para visualizar las diferencias interanuales en la precipitación </a:t>
            </a:r>
            <a:endParaRPr lang="es-ES_tradnl" noProof="0" dirty="0"/>
          </a:p>
        </p:txBody>
      </p:sp>
      <p:pic>
        <p:nvPicPr>
          <p:cNvPr id="6" name="Content Placeholder 5" descr="Macintosh HD:Users:amitamehta:Desktop:Screen Shot 2017-10-26 at 1.55.50 PM.png"/>
          <p:cNvPicPr>
            <a:picLocks noGrp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0450" y="1130283"/>
            <a:ext cx="5805488" cy="38547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73481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Preguntas Para Discusión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603478" indent="-457200">
              <a:buFont typeface="+mj-lt"/>
              <a:buAutoNum type="arabicPeriod"/>
            </a:pPr>
            <a:r>
              <a:rPr lang="es-ES_tradnl" dirty="0"/>
              <a:t>En la cuenca</a:t>
            </a:r>
            <a:r>
              <a:rPr lang="es-ES_tradnl" noProof="0" dirty="0"/>
              <a:t> SFV</a:t>
            </a:r>
            <a:r>
              <a:rPr lang="es-ES_tradnl" dirty="0"/>
              <a:t>, ¿en </a:t>
            </a:r>
            <a:r>
              <a:rPr lang="es-ES_tradnl" noProof="0" dirty="0"/>
              <a:t>que año hubo más precipitación en el mes de Diciembre?</a:t>
            </a:r>
            <a:br>
              <a:rPr lang="es-ES_tradnl" noProof="0" dirty="0"/>
            </a:br>
            <a:endParaRPr lang="es-ES_tradnl" noProof="0" dirty="0"/>
          </a:p>
          <a:p>
            <a:pPr marL="603478" indent="-457200">
              <a:buFont typeface="+mj-lt"/>
              <a:buAutoNum type="arabicPeriod"/>
            </a:pPr>
            <a:r>
              <a:rPr lang="es-ES_tradnl" noProof="0" dirty="0"/>
              <a:t>Basado en estadísticas por zona</a:t>
            </a:r>
            <a:r>
              <a:rPr lang="es-ES_tradnl" dirty="0"/>
              <a:t>, ¿cual </a:t>
            </a:r>
            <a:r>
              <a:rPr lang="es-ES_tradnl" noProof="0" dirty="0"/>
              <a:t>es la media y desviación estándar en cada año</a:t>
            </a:r>
            <a:r>
              <a:rPr lang="es-ES_tradnl" dirty="0"/>
              <a:t>? ¿Cuales </a:t>
            </a:r>
            <a:r>
              <a:rPr lang="es-ES_tradnl" noProof="0" dirty="0"/>
              <a:t>son los valores máximos y mínimos de la precipitación en cada año?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963197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Preguntas Para Discusión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603478" indent="-457200">
              <a:buFont typeface="+mj-lt"/>
              <a:buAutoNum type="arabicPeriod" startAt="3"/>
            </a:pPr>
            <a:r>
              <a:rPr lang="es-ES_tradnl" noProof="0" dirty="0"/>
              <a:t>Examine la distribución de frecuencia </a:t>
            </a:r>
            <a:r>
              <a:rPr lang="es-ES_tradnl" dirty="0"/>
              <a:t>en </a:t>
            </a:r>
            <a:r>
              <a:rPr lang="es-ES_tradnl" noProof="0" dirty="0"/>
              <a:t>la lluvia, mostrada en los histogramas de ambos meses de diciembre.</a:t>
            </a:r>
            <a:br>
              <a:rPr lang="es-ES_tradnl" noProof="0" dirty="0"/>
            </a:br>
            <a:endParaRPr lang="es-ES_tradnl" noProof="0" dirty="0"/>
          </a:p>
          <a:p>
            <a:pPr marL="603478" indent="-457200">
              <a:buFont typeface="+mj-lt"/>
              <a:buAutoNum type="arabicPeriod" startAt="3"/>
            </a:pPr>
            <a:r>
              <a:rPr lang="es-ES_tradnl" noProof="0" dirty="0"/>
              <a:t>Examine las estadísticas </a:t>
            </a:r>
            <a:r>
              <a:rPr lang="es-ES_tradnl" dirty="0"/>
              <a:t>y la diferencia interanual en la precipitación. ¿ En cual mes de</a:t>
            </a:r>
            <a:r>
              <a:rPr lang="es-ES_tradnl" noProof="0" dirty="0"/>
              <a:t> Diciembre hay menos disponibilidad de agua ? </a:t>
            </a:r>
            <a:r>
              <a:rPr lang="es-ES_tradnl" dirty="0"/>
              <a:t>En la cuenca SFV</a:t>
            </a:r>
            <a:r>
              <a:rPr lang="es-ES_tradnl" noProof="0" dirty="0"/>
              <a:t>, </a:t>
            </a:r>
            <a:r>
              <a:rPr lang="es-ES_tradnl" dirty="0"/>
              <a:t>¿</a:t>
            </a:r>
            <a:r>
              <a:rPr lang="es-ES_tradnl" noProof="0" dirty="0"/>
              <a:t>cual es la deficiencia media en la precipitación (</a:t>
            </a:r>
            <a:r>
              <a:rPr lang="es-ES_tradnl" dirty="0"/>
              <a:t>e</a:t>
            </a:r>
            <a:r>
              <a:rPr lang="es-ES_tradnl" noProof="0" dirty="0"/>
              <a:t>n mm/mes)? </a:t>
            </a:r>
            <a:r>
              <a:rPr lang="es-ES_tradnl" dirty="0"/>
              <a:t>¿ En que</a:t>
            </a:r>
            <a:r>
              <a:rPr lang="es-ES_tradnl" noProof="0" dirty="0"/>
              <a:t> áreas de SFV </a:t>
            </a:r>
            <a:r>
              <a:rPr lang="es-ES_tradnl" dirty="0"/>
              <a:t>se encuentran las mayores </a:t>
            </a:r>
            <a:r>
              <a:rPr lang="es-ES_tradnl" noProof="0" dirty="0"/>
              <a:t>diferencias interanuales en la precipitación ?</a:t>
            </a:r>
          </a:p>
        </p:txBody>
      </p:sp>
    </p:spTree>
    <p:extLst>
      <p:ext uri="{BB962C8B-B14F-4D97-AF65-F5344CB8AC3E}">
        <p14:creationId xmlns:p14="http://schemas.microsoft.com/office/powerpoint/2010/main" val="2079186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Preguntas Para Discusión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03478" indent="-457200">
              <a:buFont typeface="+mj-lt"/>
              <a:buAutoNum type="arabicPeriod" startAt="5"/>
            </a:pPr>
            <a:r>
              <a:rPr lang="es-ES_tradnl" dirty="0"/>
              <a:t>Examine los mapas de diferencia en la precipitación (2015-2016).</a:t>
            </a:r>
            <a:r>
              <a:rPr lang="es-ES_tradnl" noProof="0" dirty="0"/>
              <a:t> </a:t>
            </a:r>
            <a:r>
              <a:rPr lang="es-ES_tradnl" dirty="0"/>
              <a:t>¿ Que</a:t>
            </a:r>
            <a:r>
              <a:rPr lang="es-ES_tradnl" noProof="0" dirty="0"/>
              <a:t> </a:t>
            </a:r>
            <a:r>
              <a:rPr lang="es-ES_tradnl" dirty="0"/>
              <a:t>á</a:t>
            </a:r>
            <a:r>
              <a:rPr lang="es-ES_tradnl" noProof="0" dirty="0"/>
              <a:t>reas de la cuenca SFV experimentarán mayores cambios en la humedad del suelo y vegetación en Enero y Febrero 2017, comparado con los mismos meses en 2016 ? </a:t>
            </a:r>
          </a:p>
          <a:p>
            <a:pPr marL="603478" indent="-457200">
              <a:buFont typeface="+mj-lt"/>
              <a:buAutoNum type="arabicPeriod" startAt="5"/>
            </a:pPr>
            <a:endParaRPr lang="es-ES_tradnl" noProof="0" dirty="0"/>
          </a:p>
          <a:p>
            <a:pPr marL="603478" indent="-457200">
              <a:buFont typeface="+mj-lt"/>
              <a:buAutoNum type="arabicPeriod" startAt="5"/>
            </a:pPr>
            <a:r>
              <a:rPr lang="es-ES_tradnl" noProof="0" dirty="0"/>
              <a:t>Si usted no hubiera interpolado los datos de precipitación de IMERG, </a:t>
            </a:r>
            <a:r>
              <a:rPr lang="es-ES_tradnl" dirty="0"/>
              <a:t>¿</a:t>
            </a:r>
            <a:r>
              <a:rPr lang="es-ES_tradnl" noProof="0" dirty="0"/>
              <a:t>obtendría un resultado diferente ? Explique</a:t>
            </a:r>
          </a:p>
          <a:p>
            <a:pPr marL="603478" indent="-457200">
              <a:buFont typeface="+mj-lt"/>
              <a:buAutoNum type="arabicPeriod" startAt="5"/>
            </a:pPr>
            <a:endParaRPr lang="es-ES_tradnl" noProof="0" dirty="0"/>
          </a:p>
          <a:p>
            <a:pPr marL="603478" indent="-457200">
              <a:buFont typeface="+mj-lt"/>
              <a:buAutoNum type="arabicPeriod" startAt="5"/>
            </a:pPr>
            <a:r>
              <a:rPr lang="es-ES_tradnl" dirty="0"/>
              <a:t>Usando lo que aprendió durante esta tarea</a:t>
            </a:r>
            <a:r>
              <a:rPr lang="es-ES_tradnl" noProof="0" dirty="0"/>
              <a:t>, </a:t>
            </a:r>
            <a:r>
              <a:rPr lang="es-ES_tradnl" dirty="0"/>
              <a:t>¿puede</a:t>
            </a:r>
            <a:r>
              <a:rPr lang="es-ES_tradnl" noProof="0" dirty="0"/>
              <a:t> describir los pasos que utilizaría</a:t>
            </a:r>
            <a:r>
              <a:rPr lang="es-ES_tradnl" dirty="0"/>
              <a:t> (incluyendo datos y herramientas) para </a:t>
            </a:r>
            <a:r>
              <a:rPr lang="es-ES_tradnl" noProof="0" dirty="0"/>
              <a:t>monitorear la disponibilidad y comportamiento de la precipitación semanal </a:t>
            </a:r>
            <a:r>
              <a:rPr lang="es-ES_tradnl" dirty="0"/>
              <a:t>en tiempo real (a corto plazo) </a:t>
            </a:r>
            <a:r>
              <a:rPr lang="es-ES_tradnl" noProof="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2951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ES_tradnl" noProof="0" dirty="0"/>
              <a:t>Obtener Subconjuntos de Datos y Series Temporales Mensuales de Precipitación</a:t>
            </a:r>
          </a:p>
        </p:txBody>
      </p:sp>
    </p:spTree>
    <p:extLst>
      <p:ext uri="{BB962C8B-B14F-4D97-AF65-F5344CB8AC3E}">
        <p14:creationId xmlns:p14="http://schemas.microsoft.com/office/powerpoint/2010/main" val="1114559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Crear Subconjuntos de Datos y Series Temporales Mensuales de Precipitación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2252" y="1130283"/>
            <a:ext cx="11704320" cy="5187862"/>
          </a:xfrm>
        </p:spPr>
        <p:txBody>
          <a:bodyPr>
            <a:normAutofit/>
          </a:bodyPr>
          <a:lstStyle/>
          <a:p>
            <a:pPr marL="603478" lvl="0" indent="-457200">
              <a:buFont typeface="+mj-lt"/>
              <a:buAutoNum type="arabicPeriod"/>
            </a:pPr>
            <a:r>
              <a:rPr lang="es-ES_tradnl" dirty="0"/>
              <a:t>Vaya </a:t>
            </a:r>
            <a:r>
              <a:rPr lang="es-ES_tradnl" noProof="0" dirty="0"/>
              <a:t>Giovanni: </a:t>
            </a:r>
            <a:r>
              <a:rPr lang="es-ES_tradnl" u="sng" noProof="0" dirty="0">
                <a:hlinkClick r:id="rId2"/>
              </a:rPr>
              <a:t>http://giovanni.gsfc.nasa.gov/giovanni</a:t>
            </a:r>
            <a:endParaRPr lang="es-ES_tradnl" noProof="0" dirty="0"/>
          </a:p>
          <a:p>
            <a:pPr marL="603478" lvl="0" indent="-457200">
              <a:buFont typeface="+mj-lt"/>
              <a:buAutoNum type="arabicPeriod"/>
            </a:pPr>
            <a:r>
              <a:rPr lang="es-ES_tradnl" noProof="0" dirty="0"/>
              <a:t>En la página de Giovanni verá las siguientes opciones: </a:t>
            </a:r>
          </a:p>
          <a:p>
            <a:pPr lvl="1"/>
            <a:r>
              <a:rPr lang="es-ES_tradnl" b="1" noProof="0" dirty="0" err="1"/>
              <a:t>Select</a:t>
            </a:r>
            <a:r>
              <a:rPr lang="es-ES_tradnl" b="1" noProof="0" dirty="0"/>
              <a:t> </a:t>
            </a:r>
            <a:r>
              <a:rPr lang="es-ES_tradnl" b="1" noProof="0" dirty="0" err="1"/>
              <a:t>Plot</a:t>
            </a:r>
            <a:r>
              <a:rPr lang="es-ES_tradnl" b="1" noProof="0" dirty="0"/>
              <a:t>:</a:t>
            </a:r>
            <a:r>
              <a:rPr lang="es-ES_tradnl" dirty="0"/>
              <a:t> permite la selección de opciones de análisis</a:t>
            </a:r>
            <a:endParaRPr lang="es-ES_tradnl" noProof="0" dirty="0"/>
          </a:p>
          <a:p>
            <a:pPr lvl="1"/>
            <a:r>
              <a:rPr lang="es-ES_tradnl" b="1" noProof="0" dirty="0" err="1"/>
              <a:t>Select</a:t>
            </a:r>
            <a:r>
              <a:rPr lang="es-ES_tradnl" b="1" noProof="0" dirty="0"/>
              <a:t> Data </a:t>
            </a:r>
            <a:r>
              <a:rPr lang="es-ES_tradnl" b="1" noProof="0" dirty="0" err="1"/>
              <a:t>Range</a:t>
            </a:r>
            <a:r>
              <a:rPr lang="es-ES_tradnl" b="1" noProof="0" dirty="0"/>
              <a:t>:</a:t>
            </a:r>
            <a:r>
              <a:rPr lang="es-ES_tradnl" dirty="0"/>
              <a:t> permite la selección de un período de tiempo</a:t>
            </a:r>
          </a:p>
          <a:p>
            <a:pPr lvl="1"/>
            <a:r>
              <a:rPr lang="es-ES_tradnl" b="1" noProof="0" dirty="0" err="1"/>
              <a:t>Select</a:t>
            </a:r>
            <a:r>
              <a:rPr lang="es-ES_tradnl" b="1" noProof="0" dirty="0"/>
              <a:t> </a:t>
            </a:r>
            <a:r>
              <a:rPr lang="es-ES_tradnl" b="1" noProof="0" dirty="0" err="1"/>
              <a:t>Region</a:t>
            </a:r>
            <a:r>
              <a:rPr lang="es-ES_tradnl" b="1" noProof="0" dirty="0"/>
              <a:t> (</a:t>
            </a:r>
            <a:r>
              <a:rPr lang="es-ES_tradnl" b="1" noProof="0" dirty="0" err="1"/>
              <a:t>Bounding</a:t>
            </a:r>
            <a:r>
              <a:rPr lang="es-ES_tradnl" b="1" noProof="0" dirty="0"/>
              <a:t> Box </a:t>
            </a:r>
            <a:r>
              <a:rPr lang="es-ES_tradnl" b="1" noProof="0" dirty="0" err="1"/>
              <a:t>or</a:t>
            </a:r>
            <a:r>
              <a:rPr lang="es-ES_tradnl" b="1" noProof="0" dirty="0"/>
              <a:t> </a:t>
            </a:r>
            <a:r>
              <a:rPr lang="es-ES_tradnl" b="1" noProof="0" dirty="0" err="1"/>
              <a:t>Shapefile</a:t>
            </a:r>
            <a:r>
              <a:rPr lang="es-ES_tradnl" b="1" noProof="0" dirty="0"/>
              <a:t>):</a:t>
            </a:r>
            <a:r>
              <a:rPr lang="es-ES_tradnl" dirty="0"/>
              <a:t> permite la selección de una región geográfica por latitud-longitud, mapa, o archivo </a:t>
            </a:r>
            <a:r>
              <a:rPr lang="es-ES_tradnl" dirty="0" err="1"/>
              <a:t>shapefile</a:t>
            </a:r>
            <a:endParaRPr lang="es-ES_tradnl" dirty="0"/>
          </a:p>
          <a:p>
            <a:pPr lvl="1"/>
            <a:r>
              <a:rPr lang="es-ES_tradnl" b="1" noProof="0" dirty="0" err="1"/>
              <a:t>Keyword</a:t>
            </a:r>
            <a:r>
              <a:rPr lang="es-ES_tradnl" b="1" noProof="0" dirty="0"/>
              <a:t>:</a:t>
            </a:r>
            <a:r>
              <a:rPr lang="es-ES_tradnl" dirty="0"/>
              <a:t> Búsqueda de parámetros de datos por palabra clave</a:t>
            </a:r>
            <a:endParaRPr lang="es-ES_tradnl" noProof="0" dirty="0"/>
          </a:p>
          <a:p>
            <a:pPr lvl="1"/>
            <a:r>
              <a:rPr lang="es-ES_tradnl" b="1" noProof="0" dirty="0" err="1"/>
              <a:t>Plot</a:t>
            </a:r>
            <a:r>
              <a:rPr lang="es-ES_tradnl" b="1" noProof="0" dirty="0"/>
              <a:t> Data: </a:t>
            </a:r>
            <a:r>
              <a:rPr lang="es-ES_tradnl" noProof="0" dirty="0"/>
              <a:t>S</a:t>
            </a:r>
            <a:r>
              <a:rPr lang="es-ES_tradnl" dirty="0"/>
              <a:t>e encuentra en la parte inferior derecha de la página, inicia acciones para realizar la representación gráfica deseada</a:t>
            </a:r>
            <a:endParaRPr lang="es-ES_tradnl" noProof="0" dirty="0"/>
          </a:p>
        </p:txBody>
      </p:sp>
    </p:spTree>
    <p:extLst>
      <p:ext uri="{BB962C8B-B14F-4D97-AF65-F5344CB8AC3E}">
        <p14:creationId xmlns:p14="http://schemas.microsoft.com/office/powerpoint/2010/main" val="1749213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Crear Subconjuntos de Datos y Series Temporales Mensuales de Precipitación</a:t>
            </a:r>
            <a:endParaRPr lang="es-ES_tradn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11704320" cy="5041917"/>
          </a:xfrm>
        </p:spPr>
        <p:txBody>
          <a:bodyPr/>
          <a:lstStyle/>
          <a:p>
            <a:pPr marL="603478" lvl="0" indent="-457200">
              <a:buFont typeface="+mj-lt"/>
              <a:buAutoNum type="arabicPeriod" startAt="3"/>
            </a:pPr>
            <a:r>
              <a:rPr lang="es-ES_tradnl" dirty="0"/>
              <a:t>Ingrese las siguientes opciones</a:t>
            </a:r>
            <a:r>
              <a:rPr lang="es-ES_tradnl" noProof="0" dirty="0"/>
              <a:t>:</a:t>
            </a:r>
          </a:p>
          <a:p>
            <a:pPr lvl="1"/>
            <a:r>
              <a:rPr lang="es-ES_tradnl" noProof="0" dirty="0"/>
              <a:t>Junto a </a:t>
            </a:r>
            <a:r>
              <a:rPr lang="es-ES_tradnl" b="1" noProof="0" dirty="0" err="1"/>
              <a:t>Keyword</a:t>
            </a:r>
            <a:r>
              <a:rPr lang="es-ES_tradnl" b="1" dirty="0"/>
              <a:t>:</a:t>
            </a:r>
            <a:endParaRPr lang="es-ES_tradnl" b="1" noProof="0" dirty="0"/>
          </a:p>
          <a:p>
            <a:pPr lvl="2"/>
            <a:r>
              <a:rPr lang="es-ES_tradnl" dirty="0"/>
              <a:t>Ingrese</a:t>
            </a:r>
            <a:r>
              <a:rPr lang="es-ES_tradnl" noProof="0" dirty="0"/>
              <a:t> IMERG, después haga clic en </a:t>
            </a:r>
            <a:r>
              <a:rPr lang="es-ES_tradnl" b="1" noProof="0" dirty="0" err="1"/>
              <a:t>Search</a:t>
            </a:r>
            <a:endParaRPr lang="es-ES_tradnl" noProof="0" dirty="0"/>
          </a:p>
          <a:p>
            <a:pPr lvl="2"/>
            <a:r>
              <a:rPr lang="es-ES_tradnl" noProof="0" dirty="0"/>
              <a:t>Seleccione </a:t>
            </a:r>
            <a:r>
              <a:rPr lang="es-ES_tradnl" b="1" noProof="0" dirty="0" err="1"/>
              <a:t>Merged</a:t>
            </a:r>
            <a:r>
              <a:rPr lang="es-ES_tradnl" b="1" noProof="0" dirty="0"/>
              <a:t> </a:t>
            </a:r>
            <a:r>
              <a:rPr lang="es-ES_tradnl" b="1" noProof="0" dirty="0" err="1"/>
              <a:t>satellite</a:t>
            </a:r>
            <a:r>
              <a:rPr lang="es-ES_tradnl" b="1" noProof="0" dirty="0"/>
              <a:t>-gauge </a:t>
            </a:r>
            <a:r>
              <a:rPr lang="es-ES_tradnl" b="1" noProof="0" dirty="0" err="1"/>
              <a:t>precipitation</a:t>
            </a:r>
            <a:r>
              <a:rPr lang="es-ES_tradnl" b="1" noProof="0" dirty="0"/>
              <a:t> </a:t>
            </a:r>
            <a:r>
              <a:rPr lang="es-ES_tradnl" b="1" noProof="0" dirty="0" err="1"/>
              <a:t>estimate</a:t>
            </a:r>
            <a:r>
              <a:rPr lang="es-ES_tradnl" b="1" noProof="0" dirty="0"/>
              <a:t> – Final </a:t>
            </a:r>
            <a:r>
              <a:rPr lang="es-ES_tradnl" b="1" noProof="0" dirty="0" err="1"/>
              <a:t>Run</a:t>
            </a:r>
            <a:r>
              <a:rPr lang="es-ES_tradnl" b="1" noProof="0" dirty="0"/>
              <a:t> (</a:t>
            </a:r>
            <a:r>
              <a:rPr lang="es-ES_tradnl" b="1" noProof="0" dirty="0" err="1"/>
              <a:t>recommended</a:t>
            </a:r>
            <a:r>
              <a:rPr lang="es-ES_tradnl" b="1" noProof="0" dirty="0"/>
              <a:t> </a:t>
            </a:r>
            <a:r>
              <a:rPr lang="es-ES_tradnl" b="1" noProof="0" dirty="0" err="1"/>
              <a:t>for</a:t>
            </a:r>
            <a:r>
              <a:rPr lang="es-ES_tradnl" b="1" noProof="0" dirty="0"/>
              <a:t> general use) (GPM_3IMERGM v04)</a:t>
            </a:r>
            <a:endParaRPr lang="es-ES_tradnl" noProof="0" dirty="0"/>
          </a:p>
          <a:p>
            <a:pPr lvl="2"/>
            <a:r>
              <a:rPr lang="es-ES_tradnl" noProof="0" dirty="0"/>
              <a:t>Seleccione </a:t>
            </a:r>
            <a:r>
              <a:rPr lang="es-ES_tradnl" noProof="0" dirty="0" err="1"/>
              <a:t>Units</a:t>
            </a:r>
            <a:r>
              <a:rPr lang="es-ES_tradnl" noProof="0" dirty="0"/>
              <a:t> (unidades) </a:t>
            </a:r>
            <a:r>
              <a:rPr lang="es-ES_tradnl" dirty="0"/>
              <a:t>como </a:t>
            </a:r>
            <a:r>
              <a:rPr lang="es-ES_tradnl" noProof="0" dirty="0"/>
              <a:t>mm/</a:t>
            </a:r>
            <a:r>
              <a:rPr lang="es-ES_tradnl" noProof="0" dirty="0" err="1"/>
              <a:t>month</a:t>
            </a:r>
            <a:r>
              <a:rPr lang="es-ES_tradnl" noProof="0" dirty="0"/>
              <a:t> (mm/mes)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51" y="4067472"/>
            <a:ext cx="5852160" cy="210472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4799012" y="5367337"/>
            <a:ext cx="152400" cy="533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812" y="4600372"/>
            <a:ext cx="5699760" cy="103892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0818812" y="4648200"/>
            <a:ext cx="685800" cy="352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721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Crear Subconjuntos de Datos y Series Temporales Mensuales de Precipitación</a:t>
            </a:r>
            <a:endParaRPr lang="es-ES_tradn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7833360" cy="5041917"/>
          </a:xfrm>
        </p:spPr>
        <p:txBody>
          <a:bodyPr>
            <a:noAutofit/>
          </a:bodyPr>
          <a:lstStyle/>
          <a:p>
            <a:pPr lvl="1"/>
            <a:r>
              <a:rPr lang="es-ES_tradnl" dirty="0"/>
              <a:t>En</a:t>
            </a:r>
            <a:r>
              <a:rPr lang="es-ES_tradnl" noProof="0" dirty="0"/>
              <a:t> </a:t>
            </a:r>
            <a:r>
              <a:rPr lang="es-ES_tradnl" noProof="0" dirty="0" err="1"/>
              <a:t>Select</a:t>
            </a:r>
            <a:r>
              <a:rPr lang="es-ES_tradnl" noProof="0" dirty="0"/>
              <a:t> </a:t>
            </a:r>
            <a:r>
              <a:rPr lang="es-ES_tradnl" noProof="0" dirty="0" err="1"/>
              <a:t>Plot</a:t>
            </a:r>
            <a:r>
              <a:rPr lang="es-ES_tradnl" noProof="0" dirty="0"/>
              <a:t> </a:t>
            </a:r>
          </a:p>
          <a:p>
            <a:pPr lvl="2"/>
            <a:r>
              <a:rPr lang="es-ES_tradnl" dirty="0"/>
              <a:t>La selección predeterminada es</a:t>
            </a:r>
            <a:r>
              <a:rPr lang="es-ES_tradnl" noProof="0" dirty="0"/>
              <a:t> </a:t>
            </a:r>
            <a:r>
              <a:rPr lang="es-ES_tradnl" b="1" noProof="0" dirty="0" err="1"/>
              <a:t>Maps</a:t>
            </a:r>
            <a:r>
              <a:rPr lang="es-ES_tradnl" b="1" noProof="0" dirty="0"/>
              <a:t>: Time </a:t>
            </a:r>
            <a:r>
              <a:rPr lang="es-ES_tradnl" b="1" noProof="0" dirty="0" err="1"/>
              <a:t>Averaged</a:t>
            </a:r>
            <a:r>
              <a:rPr lang="es-ES_tradnl" b="1" noProof="0" dirty="0"/>
              <a:t> </a:t>
            </a:r>
            <a:r>
              <a:rPr lang="es-ES_tradnl" b="1" noProof="0" dirty="0" err="1"/>
              <a:t>Map</a:t>
            </a:r>
            <a:r>
              <a:rPr lang="es-ES_tradnl" noProof="0" dirty="0"/>
              <a:t>. Seleccione </a:t>
            </a:r>
            <a:r>
              <a:rPr lang="es-ES_tradnl" b="1" noProof="0" dirty="0"/>
              <a:t>Time Series</a:t>
            </a:r>
            <a:r>
              <a:rPr lang="es-ES_tradnl" noProof="0" dirty="0"/>
              <a:t>, y luego dentro del menú desplegable seleccione </a:t>
            </a:r>
            <a:r>
              <a:rPr lang="es-ES_tradnl" b="1" noProof="0" dirty="0" err="1"/>
              <a:t>Area</a:t>
            </a:r>
            <a:r>
              <a:rPr lang="es-ES_tradnl" b="1" noProof="0" dirty="0"/>
              <a:t> </a:t>
            </a:r>
            <a:r>
              <a:rPr lang="es-ES_tradnl" b="1" noProof="0" dirty="0" err="1"/>
              <a:t>Averaged</a:t>
            </a:r>
            <a:endParaRPr lang="es-ES_tradnl" noProof="0" dirty="0"/>
          </a:p>
          <a:p>
            <a:pPr lvl="1"/>
            <a:r>
              <a:rPr lang="es-ES_tradnl" noProof="0" dirty="0"/>
              <a:t>En </a:t>
            </a:r>
            <a:r>
              <a:rPr lang="es-ES_tradnl" noProof="0" dirty="0" err="1"/>
              <a:t>Select</a:t>
            </a:r>
            <a:r>
              <a:rPr lang="es-ES_tradnl" noProof="0" dirty="0"/>
              <a:t> </a:t>
            </a:r>
            <a:r>
              <a:rPr lang="es-ES_tradnl" noProof="0" dirty="0" err="1"/>
              <a:t>Region</a:t>
            </a:r>
            <a:r>
              <a:rPr lang="es-ES_tradnl" noProof="0" dirty="0"/>
              <a:t> (</a:t>
            </a:r>
            <a:r>
              <a:rPr lang="es-ES_tradnl" noProof="0" dirty="0" err="1"/>
              <a:t>Bounding</a:t>
            </a:r>
            <a:r>
              <a:rPr lang="es-ES_tradnl" noProof="0" dirty="0"/>
              <a:t> Box </a:t>
            </a:r>
            <a:r>
              <a:rPr lang="es-ES_tradnl" noProof="0" dirty="0" err="1"/>
              <a:t>or</a:t>
            </a:r>
            <a:r>
              <a:rPr lang="es-ES_tradnl" noProof="0" dirty="0"/>
              <a:t> </a:t>
            </a:r>
            <a:r>
              <a:rPr lang="es-ES_tradnl" noProof="0" dirty="0" err="1"/>
              <a:t>Shape</a:t>
            </a:r>
            <a:r>
              <a:rPr lang="es-ES_tradnl" noProof="0" dirty="0"/>
              <a:t>)</a:t>
            </a:r>
          </a:p>
          <a:p>
            <a:pPr lvl="2"/>
            <a:r>
              <a:rPr lang="es-ES_tradnl" dirty="0"/>
              <a:t>Teclee</a:t>
            </a:r>
            <a:r>
              <a:rPr lang="es-ES_tradnl" noProof="0" dirty="0"/>
              <a:t> la longitud-latitud bordeando a Paraná: -60.0, -28.0, -48.0, -23.5</a:t>
            </a:r>
          </a:p>
          <a:p>
            <a:pPr lvl="2"/>
            <a:r>
              <a:rPr lang="es-ES_tradnl" dirty="0"/>
              <a:t>Nota</a:t>
            </a:r>
            <a:r>
              <a:rPr lang="es-ES_tradnl" noProof="0" dirty="0"/>
              <a:t>: las longitudes occidentales y latitudes meridionales son negativas, mientras que </a:t>
            </a:r>
            <a:r>
              <a:rPr lang="es-ES_tradnl" dirty="0"/>
              <a:t>las </a:t>
            </a:r>
            <a:r>
              <a:rPr lang="es-ES_tradnl" noProof="0" dirty="0"/>
              <a:t>longitudes orientales y las latitudes septentrionales son positivas</a:t>
            </a:r>
          </a:p>
          <a:p>
            <a:pPr lvl="2"/>
            <a:r>
              <a:rPr lang="es-ES_tradnl" dirty="0"/>
              <a:t>Haga clic en el icono para ver la región</a:t>
            </a:r>
            <a:endParaRPr lang="es-ES_tradnl" noProof="0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896" y="1130283"/>
            <a:ext cx="3697676" cy="2678050"/>
          </a:xfrm>
        </p:spPr>
      </p:pic>
      <p:cxnSp>
        <p:nvCxnSpPr>
          <p:cNvPr id="16" name="Straight Arrow Connector 15"/>
          <p:cNvCxnSpPr/>
          <p:nvPr/>
        </p:nvCxnSpPr>
        <p:spPr>
          <a:xfrm>
            <a:off x="7926033" y="2507408"/>
            <a:ext cx="381000" cy="304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033" y="3646541"/>
            <a:ext cx="3639539" cy="2555663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11047412" y="3646541"/>
            <a:ext cx="381000" cy="304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961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/>
          <a:lstStyle/>
          <a:p>
            <a:r>
              <a:rPr lang="es-ES_tradnl" dirty="0"/>
              <a:t>Crear Subconjuntos de Datos y Series Temporales Mensuales de Precipitación</a:t>
            </a:r>
            <a:endParaRPr lang="es-ES_tradn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s-ES_tradnl" dirty="0"/>
              <a:t>Bajo</a:t>
            </a:r>
            <a:r>
              <a:rPr lang="es-ES_tradnl" noProof="0" dirty="0"/>
              <a:t> </a:t>
            </a:r>
            <a:r>
              <a:rPr lang="es-ES_tradnl" b="1" noProof="0" dirty="0" err="1"/>
              <a:t>Select</a:t>
            </a:r>
            <a:r>
              <a:rPr lang="es-ES_tradnl" b="1" noProof="0" dirty="0"/>
              <a:t> Date </a:t>
            </a:r>
            <a:r>
              <a:rPr lang="es-ES_tradnl" b="1" noProof="0" dirty="0" err="1"/>
              <a:t>Range</a:t>
            </a:r>
            <a:r>
              <a:rPr lang="es-ES_tradnl" b="1" noProof="0" dirty="0"/>
              <a:t> (UTC)</a:t>
            </a:r>
          </a:p>
          <a:p>
            <a:pPr lvl="2"/>
            <a:r>
              <a:rPr lang="es-ES_tradnl" dirty="0"/>
              <a:t>En la ventana</a:t>
            </a:r>
            <a:r>
              <a:rPr lang="es-ES_tradnl" noProof="0" dirty="0"/>
              <a:t> YYY-MM, ingrese 2015 – 01 para la fecha inicial y </a:t>
            </a:r>
            <a:br>
              <a:rPr lang="es-ES_tradnl" noProof="0" dirty="0"/>
            </a:br>
            <a:r>
              <a:rPr lang="es-ES_tradnl" noProof="0" dirty="0"/>
              <a:t>2016 – 12 para la fecha final</a:t>
            </a:r>
          </a:p>
          <a:p>
            <a:pPr lvl="1"/>
            <a:r>
              <a:rPr lang="es-ES_tradnl" dirty="0"/>
              <a:t>Haga clic en</a:t>
            </a:r>
            <a:r>
              <a:rPr lang="es-ES_tradnl" noProof="0" dirty="0"/>
              <a:t> </a:t>
            </a:r>
            <a:r>
              <a:rPr lang="es-ES_tradnl" b="1" noProof="0" dirty="0" err="1"/>
              <a:t>Plot</a:t>
            </a:r>
            <a:r>
              <a:rPr lang="es-ES_tradnl" b="1" noProof="0" dirty="0"/>
              <a:t> Data</a:t>
            </a:r>
            <a:r>
              <a:rPr lang="es-ES_tradnl" noProof="0" dirty="0"/>
              <a:t> (parte inferior derecha de la pantalla)</a:t>
            </a:r>
          </a:p>
          <a:p>
            <a:pPr lvl="1"/>
            <a:r>
              <a:rPr lang="es-ES_tradnl" noProof="0" dirty="0"/>
              <a:t>Obtendrá la siguiente serie </a:t>
            </a:r>
            <a:r>
              <a:rPr lang="es-ES_tradnl" dirty="0"/>
              <a:t>temporal:</a:t>
            </a:r>
            <a:endParaRPr lang="es-ES_tradnl" noProof="0" dirty="0"/>
          </a:p>
        </p:txBody>
      </p:sp>
      <p:pic>
        <p:nvPicPr>
          <p:cNvPr id="5" name="Picture 4" descr="Macintosh HD:Users:amitamehta:Desktop:Screen Shot 2017-10-17 at 4.34.20 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032" y="3417352"/>
            <a:ext cx="5318760" cy="30032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Arrow Connector 5"/>
          <p:cNvCxnSpPr/>
          <p:nvPr/>
        </p:nvCxnSpPr>
        <p:spPr>
          <a:xfrm flipH="1">
            <a:off x="8728391" y="3027764"/>
            <a:ext cx="762000" cy="3895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195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Preguntas Para Discusión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3478" indent="-457200">
              <a:buFont typeface="+mj-lt"/>
              <a:buAutoNum type="arabicPeriod"/>
            </a:pPr>
            <a:r>
              <a:rPr lang="es-ES_tradnl" dirty="0"/>
              <a:t>¿ Que mes/año tuvo la precipitación máxima</a:t>
            </a:r>
            <a:r>
              <a:rPr lang="es-ES_tradnl" noProof="0" dirty="0"/>
              <a:t> en Paraná? Tome nota de la magnitud de la precipitación (con sus unidades) durante este mes</a:t>
            </a:r>
          </a:p>
          <a:p>
            <a:pPr marL="146278" indent="0">
              <a:buNone/>
            </a:pPr>
            <a:endParaRPr lang="es-ES_tradnl" dirty="0"/>
          </a:p>
          <a:p>
            <a:pPr marL="146278" indent="0">
              <a:buNone/>
            </a:pPr>
            <a:endParaRPr lang="es-ES_tradnl" noProof="0" dirty="0"/>
          </a:p>
          <a:p>
            <a:pPr marL="146278" indent="0">
              <a:buNone/>
            </a:pPr>
            <a:endParaRPr lang="es-ES_tradnl" noProof="0" dirty="0"/>
          </a:p>
          <a:p>
            <a:pPr marL="603478" indent="-457200">
              <a:buFont typeface="+mj-lt"/>
              <a:buAutoNum type="arabicPeriod"/>
            </a:pPr>
            <a:r>
              <a:rPr lang="es-ES_tradnl" dirty="0"/>
              <a:t>¿El </a:t>
            </a:r>
            <a:r>
              <a:rPr lang="es-ES_tradnl" noProof="0" dirty="0"/>
              <a:t>mes de precipitación máxima es el mismo durante el 2015 y el 2016</a:t>
            </a:r>
            <a:r>
              <a:rPr lang="es-ES_tradnl" dirty="0"/>
              <a:t>? ¿ Que diferencias hay en la magnitud de la precipitación máxima entre el 2015 y el 2016 ?</a:t>
            </a:r>
          </a:p>
        </p:txBody>
      </p:sp>
    </p:spTree>
    <p:extLst>
      <p:ext uri="{BB962C8B-B14F-4D97-AF65-F5344CB8AC3E}">
        <p14:creationId xmlns:p14="http://schemas.microsoft.com/office/powerpoint/2010/main" val="618883632"/>
      </p:ext>
    </p:extLst>
  </p:cSld>
  <p:clrMapOvr>
    <a:masterClrMapping/>
  </p:clrMapOvr>
</p:sld>
</file>

<file path=ppt/theme/theme1.xml><?xml version="1.0" encoding="utf-8"?>
<a:theme xmlns:a="http://schemas.openxmlformats.org/drawingml/2006/main" name="ARSET">
  <a:themeElements>
    <a:clrScheme name="CB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E4168"/>
      </a:accent1>
      <a:accent2>
        <a:srgbClr val="964034"/>
      </a:accent2>
      <a:accent3>
        <a:srgbClr val="9298A8"/>
      </a:accent3>
      <a:accent4>
        <a:srgbClr val="E97845"/>
      </a:accent4>
      <a:accent5>
        <a:srgbClr val="379CC3"/>
      </a:accent5>
      <a:accent6>
        <a:srgbClr val="2E8651"/>
      </a:accent6>
      <a:hlink>
        <a:srgbClr val="379CC3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RSET" id="{BA05CCD1-3523-0D48-9ADD-9603D9C9F698}" vid="{84C97764-3CC0-DE47-A4EB-C4D0B64616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ARSET</Template>
  <TotalTime>22353</TotalTime>
  <Words>2914</Words>
  <Application>Microsoft Office PowerPoint</Application>
  <PresentationFormat>Custom</PresentationFormat>
  <Paragraphs>202</Paragraphs>
  <Slides>37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Century Gothic</vt:lpstr>
      <vt:lpstr>ARSET</vt:lpstr>
      <vt:lpstr>Análisis de Precipitación </vt:lpstr>
      <vt:lpstr>Objetivos</vt:lpstr>
      <vt:lpstr>Reseña</vt:lpstr>
      <vt:lpstr>Obtener Subconjuntos de Datos y Series Temporales Mensuales de Precipitación</vt:lpstr>
      <vt:lpstr>Crear Subconjuntos de Datos y Series Temporales Mensuales de Precipitación</vt:lpstr>
      <vt:lpstr>Crear Subconjuntos de Datos y Series Temporales Mensuales de Precipitación</vt:lpstr>
      <vt:lpstr>Crear Subconjuntos de Datos y Series Temporales Mensuales de Precipitación</vt:lpstr>
      <vt:lpstr>Crear Subconjuntos de Datos y Series Temporales Mensuales de Precipitación</vt:lpstr>
      <vt:lpstr>Preguntas Para Discusión</vt:lpstr>
      <vt:lpstr>Genere y Descargue Mapas de  Precipitación Mensual</vt:lpstr>
      <vt:lpstr>Genere y Descargue Mapas de Precipitación Mensual</vt:lpstr>
      <vt:lpstr>Genere y Descargue Mapas de Precipitación Mensual</vt:lpstr>
      <vt:lpstr>Análisis de Precipitación en QGIS</vt:lpstr>
      <vt:lpstr>Análisis de Precipitación en QGIS</vt:lpstr>
      <vt:lpstr>Análisis de Precipitación en QGIS</vt:lpstr>
      <vt:lpstr>Convierta Datos NetCDF de IMERG a GeoTiff </vt:lpstr>
      <vt:lpstr>Convierta Datos NetCDF de IMERG a GeoTiff </vt:lpstr>
      <vt:lpstr>Convierta Datos NetCDF de IMERG a GeoTiff </vt:lpstr>
      <vt:lpstr>Convierta Datos NetCDF de IMERG a GeoTiff </vt:lpstr>
      <vt:lpstr>Convierta Datos NetCDF de IMERG a GeoTiff </vt:lpstr>
      <vt:lpstr>Interpole y Recorte los Datos de Precipitación Para la Cuenca SFV</vt:lpstr>
      <vt:lpstr>Interpole y Recorte los Datos de Precipitación Para la Cuenca SFV</vt:lpstr>
      <vt:lpstr>Interpole y Recorte los Datos de Precipitación Para la Cuenca SFV</vt:lpstr>
      <vt:lpstr>Interpole y Recorte los Datos de Precipitación Para la Cuenca SFV</vt:lpstr>
      <vt:lpstr>Interpole y Recorte los Datos de Precipitación Para la Cuenca SFV</vt:lpstr>
      <vt:lpstr>Interpole y Recorte los Datos de Precipitación Para la Cuenca SFV</vt:lpstr>
      <vt:lpstr>Análisis de Precipitación en la Cuenca SFV </vt:lpstr>
      <vt:lpstr>Examine Histogramas de Lluvia en Diciembre 2015 &amp; 2016</vt:lpstr>
      <vt:lpstr>Examinar la Media y la Desviación Estándar de la Precipitación en la Cuenca SFV</vt:lpstr>
      <vt:lpstr>Examinar la Media y la Desviación Estándar de la Precipitación en la Cuenca SFV</vt:lpstr>
      <vt:lpstr>Examinar la Media y la Desviación Estándar de la Precipitación en la Cuenca SFV</vt:lpstr>
      <vt:lpstr>Examinar Diferencias Interanuales en la Precipitación</vt:lpstr>
      <vt:lpstr>Examinar Diferencias Interanuales en la Precipitación</vt:lpstr>
      <vt:lpstr>Examinar Diferencias Interanuales en la Precipitación</vt:lpstr>
      <vt:lpstr>Preguntas Para Discusión</vt:lpstr>
      <vt:lpstr>Preguntas Para Discusión</vt:lpstr>
      <vt:lpstr>Preguntas Para Discusión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 ARSET Slides</dc:title>
  <dc:creator>Elizabeth Hook</dc:creator>
  <cp:lastModifiedBy>Oddo, Perry C (GSFC-617.0)[SCIENCE SYSTEMS AND APPLICATIONS INC]</cp:lastModifiedBy>
  <cp:revision>806</cp:revision>
  <dcterms:created xsi:type="dcterms:W3CDTF">2016-01-25T16:50:10Z</dcterms:created>
  <dcterms:modified xsi:type="dcterms:W3CDTF">2022-10-26T19:29:48Z</dcterms:modified>
</cp:coreProperties>
</file>